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embedTrueTypeFonts="1" saveSubsetFonts="1" autoCompressPictures="0">
  <p:sldMasterIdLst>
    <p:sldMasterId id="2147483682" r:id="rId4"/>
  </p:sldMasterIdLst>
  <p:notesMasterIdLst>
    <p:notesMasterId r:id="rId16"/>
  </p:notesMasterIdLst>
  <p:sldIdLst>
    <p:sldId id="256" r:id="rId5"/>
    <p:sldId id="269" r:id="rId6"/>
    <p:sldId id="286" r:id="rId7"/>
    <p:sldId id="287" r:id="rId8"/>
    <p:sldId id="288" r:id="rId9"/>
    <p:sldId id="289" r:id="rId10"/>
    <p:sldId id="290" r:id="rId11"/>
    <p:sldId id="291" r:id="rId12"/>
    <p:sldId id="292" r:id="rId13"/>
    <p:sldId id="293" r:id="rId14"/>
    <p:sldId id="29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Hochheim" initials="ZH" lastIdx="4" clrIdx="0">
    <p:extLst>
      <p:ext uri="{19B8F6BF-5375-455C-9EA6-DF929625EA0E}">
        <p15:presenceInfo xmlns:p15="http://schemas.microsoft.com/office/powerpoint/2012/main" userId="S::zhochheim@discoveryed.com::0dd61de9-b4da-4924-80d8-9565dae7d3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D"/>
    <a:srgbClr val="E9F2FB"/>
    <a:srgbClr val="D0E3F3"/>
    <a:srgbClr val="F5CCCD"/>
    <a:srgbClr val="DBEAD3"/>
    <a:srgbClr val="FFC41D"/>
    <a:srgbClr val="469EDC"/>
    <a:srgbClr val="005B89"/>
    <a:srgbClr val="27C6B3"/>
    <a:srgbClr val="D399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2"/>
    <p:restoredTop sz="67483"/>
  </p:normalViewPr>
  <p:slideViewPr>
    <p:cSldViewPr snapToGrid="0" snapToObjects="1">
      <p:cViewPr varScale="1">
        <p:scale>
          <a:sx n="84" d="100"/>
          <a:sy n="84" d="100"/>
        </p:scale>
        <p:origin x="3128" y="184"/>
      </p:cViewPr>
      <p:guideLst/>
    </p:cSldViewPr>
  </p:slideViewPr>
  <p:outlineViewPr>
    <p:cViewPr>
      <p:scale>
        <a:sx n="33" d="100"/>
        <a:sy n="33" d="100"/>
      </p:scale>
      <p:origin x="0" y="0"/>
    </p:cViewPr>
  </p:outlineViewPr>
  <p:notesTextViewPr>
    <p:cViewPr>
      <p:scale>
        <a:sx n="105" d="100"/>
        <a:sy n="10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52AFB09-CA9F-A846-BA92-FB9C6FFBAE5F}" type="datetimeFigureOut">
              <a:rPr lang="en-US" smtClean="0"/>
              <a:pPr/>
              <a:t>9/26/2024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1BCEF493-EB7F-8246-859E-EACAE6E1125D}" type="slidenum">
              <a:rPr lang="en-US" smtClean="0"/>
              <a:pPr/>
              <a:t>‹#›</a:t>
            </a:fld>
            <a:endParaRPr lang="en-US" dirty="0"/>
          </a:p>
        </p:txBody>
      </p:sp>
    </p:spTree>
    <p:extLst>
      <p:ext uri="{BB962C8B-B14F-4D97-AF65-F5344CB8AC3E}">
        <p14:creationId xmlns:p14="http://schemas.microsoft.com/office/powerpoint/2010/main" val="937985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1BCEF493-EB7F-8246-859E-EACAE6E1125D}" type="slidenum">
              <a:rPr lang="en-US" smtClean="0"/>
              <a:t>0</a:t>
            </a:fld>
            <a:endParaRPr lang="en-US" dirty="0"/>
          </a:p>
        </p:txBody>
      </p:sp>
    </p:spTree>
    <p:extLst>
      <p:ext uri="{BB962C8B-B14F-4D97-AF65-F5344CB8AC3E}">
        <p14:creationId xmlns:p14="http://schemas.microsoft.com/office/powerpoint/2010/main" val="252077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171450" marR="0" lvl="0" indent="-171450">
              <a:lnSpc>
                <a:spcPct val="115000"/>
              </a:lnSpc>
              <a:spcBef>
                <a:spcPts val="0"/>
              </a:spcBef>
              <a:spcAft>
                <a:spcPts val="0"/>
              </a:spcAft>
              <a:buFont typeface="Arial" panose="020B0604020202020204" pitchFamily="34" charset="0"/>
              <a:buChar char="•"/>
            </a:pPr>
            <a:r>
              <a:rPr lang="en-US" dirty="0"/>
              <a:t>Determine the class time needed and the space available to provide each group with the opportunity to present their research in their chosen method. As there are many potential presentation methods, this might take the form of additional class time, various publication methods, community or whole-school events, interviews, etc. Suggestions are provided in the Extensions for Educators section for how to extend this activity into a longer-term project.</a:t>
            </a:r>
          </a:p>
        </p:txBody>
      </p:sp>
      <p:sp>
        <p:nvSpPr>
          <p:cNvPr id="4" name="Slide Number Placeholder 3"/>
          <p:cNvSpPr>
            <a:spLocks noGrp="1"/>
          </p:cNvSpPr>
          <p:nvPr>
            <p:ph type="sldNum" sz="quarter" idx="5"/>
          </p:nvPr>
        </p:nvSpPr>
        <p:spPr/>
        <p:txBody>
          <a:bodyPr/>
          <a:lstStyle/>
          <a:p>
            <a:fld id="{1BCEF493-EB7F-8246-859E-EACAE6E1125D}" type="slidenum">
              <a:rPr lang="en-US" smtClean="0"/>
              <a:pPr/>
              <a:t>9</a:t>
            </a:fld>
            <a:endParaRPr lang="en-US" dirty="0"/>
          </a:p>
        </p:txBody>
      </p:sp>
    </p:spTree>
    <p:extLst>
      <p:ext uri="{BB962C8B-B14F-4D97-AF65-F5344CB8AC3E}">
        <p14:creationId xmlns:p14="http://schemas.microsoft.com/office/powerpoint/2010/main" val="190600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Instructor Notes</a:t>
            </a:r>
          </a:p>
          <a:p>
            <a:pPr marL="171450" marR="0" lvl="0" indent="-171450">
              <a:lnSpc>
                <a:spcPct val="115000"/>
              </a:lnSpc>
              <a:spcBef>
                <a:spcPts val="0"/>
              </a:spcBef>
              <a:spcAft>
                <a:spcPts val="0"/>
              </a:spcAft>
              <a:buFont typeface="Arial" panose="020B0604020202020204" pitchFamily="34" charset="0"/>
              <a:buChar char="•"/>
            </a:pPr>
            <a:r>
              <a:rPr lang="en-US" dirty="0"/>
              <a:t>Distribute a copy of the </a:t>
            </a:r>
            <a:r>
              <a:rPr lang="en-US" b="1" dirty="0"/>
              <a:t>Career Exploration Reflection student handout </a:t>
            </a:r>
            <a:r>
              <a:rPr lang="en-US" dirty="0"/>
              <a:t>to each student. </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Click to reveal the first question. Provide time for students to respond on their handouts.</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Click again to show the second question. Again, provide time for students to respond on their handouts.</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Click a third time to reveal the final question. Allow students to complete their reflection handouts.</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As time allows, provide students with the opportunity to share their responses or facilitate a whole-group discussion on the reflection questions.</a:t>
            </a:r>
          </a:p>
        </p:txBody>
      </p:sp>
      <p:sp>
        <p:nvSpPr>
          <p:cNvPr id="4" name="Slide Number Placeholder 3"/>
          <p:cNvSpPr>
            <a:spLocks noGrp="1"/>
          </p:cNvSpPr>
          <p:nvPr>
            <p:ph type="sldNum" sz="quarter" idx="5"/>
          </p:nvPr>
        </p:nvSpPr>
        <p:spPr/>
        <p:txBody>
          <a:bodyPr/>
          <a:lstStyle/>
          <a:p>
            <a:fld id="{1BCEF493-EB7F-8246-859E-EACAE6E1125D}" type="slidenum">
              <a:rPr lang="en-US" smtClean="0"/>
              <a:pPr/>
              <a:t>10</a:t>
            </a:fld>
            <a:endParaRPr lang="en-US" dirty="0"/>
          </a:p>
        </p:txBody>
      </p:sp>
    </p:spTree>
    <p:extLst>
      <p:ext uri="{BB962C8B-B14F-4D97-AF65-F5344CB8AC3E}">
        <p14:creationId xmlns:p14="http://schemas.microsoft.com/office/powerpoint/2010/main" val="153764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Arial" panose="020B0604020202020204" pitchFamily="34" charset="0"/>
              <a:buNone/>
            </a:pPr>
            <a:r>
              <a:rPr lang="en-US" sz="1200" b="1" u="none" strike="noStrike" dirty="0">
                <a:effectLst/>
                <a:latin typeface="Arial" panose="020B0604020202020204" pitchFamily="34" charset="0"/>
                <a:ea typeface="Arial" panose="020B0604020202020204" pitchFamily="34" charset="0"/>
              </a:rPr>
              <a:t>Instructor Notes</a:t>
            </a:r>
          </a:p>
          <a:p>
            <a:pPr marL="171450" marR="0" lvl="0" indent="-171450">
              <a:lnSpc>
                <a:spcPct val="115000"/>
              </a:lnSpc>
              <a:spcBef>
                <a:spcPts val="0"/>
              </a:spcBef>
              <a:spcAft>
                <a:spcPts val="0"/>
              </a:spcAft>
              <a:buFont typeface="Arial" panose="020B0604020202020204" pitchFamily="34" charset="0"/>
              <a:buChar char="•"/>
            </a:pPr>
            <a:r>
              <a:rPr lang="en-US" dirty="0"/>
              <a:t>Before students get started on the career exploration project, review what they learned in the module about 21</a:t>
            </a:r>
            <a:r>
              <a:rPr lang="en-US" baseline="30000" dirty="0"/>
              <a:t>st</a:t>
            </a:r>
            <a:r>
              <a:rPr lang="en-US" dirty="0"/>
              <a:t> Century Skills and the 4Cs.</a:t>
            </a:r>
          </a:p>
          <a:p>
            <a:pPr marL="628650" marR="0" lvl="1" indent="-171450">
              <a:lnSpc>
                <a:spcPct val="115000"/>
              </a:lnSpc>
              <a:spcBef>
                <a:spcPts val="0"/>
              </a:spcBef>
              <a:spcAft>
                <a:spcPts val="0"/>
              </a:spcAft>
              <a:buFont typeface="Arial" panose="020B0604020202020204" pitchFamily="34" charset="0"/>
              <a:buChar char="•"/>
            </a:pPr>
            <a:r>
              <a:rPr lang="en-US" i="1" dirty="0"/>
              <a:t>Note: </a:t>
            </a:r>
            <a:r>
              <a:rPr lang="en-US" dirty="0"/>
              <a:t>If your students did not complete the </a:t>
            </a:r>
            <a:r>
              <a:rPr lang="en-US" i="1" dirty="0"/>
              <a:t>Preparing for a Professional Internship </a:t>
            </a:r>
            <a:r>
              <a:rPr lang="en-US" dirty="0"/>
              <a:t>self-paced module, use the </a:t>
            </a:r>
            <a:r>
              <a:rPr lang="en-US" b="1" dirty="0"/>
              <a:t>21</a:t>
            </a:r>
            <a:r>
              <a:rPr lang="en-US" b="1" baseline="30000" dirty="0"/>
              <a:t>st</a:t>
            </a:r>
            <a:r>
              <a:rPr lang="en-US" b="1" dirty="0"/>
              <a:t> Century Skills Summary handout </a:t>
            </a:r>
            <a:r>
              <a:rPr lang="en-US" dirty="0"/>
              <a:t>to provide them with an understanding of the concepts before moving on to Slide 2.</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Explain to students that as you reveal each question, they should turn to the person sitting next to them and discuss it for about a minute.</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Click to display the first question, “What are 21</a:t>
            </a:r>
            <a:r>
              <a:rPr lang="en-US" baseline="30000" dirty="0"/>
              <a:t>st</a:t>
            </a:r>
            <a:r>
              <a:rPr lang="en-US" dirty="0"/>
              <a:t> Century Skills?” After approximately one minute, ask for 1–2 volunteers to share what they remember from the module. Correct any misconceptions as they occur.</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Click to do the same for each of questions 2–4.</a:t>
            </a:r>
          </a:p>
        </p:txBody>
      </p:sp>
      <p:sp>
        <p:nvSpPr>
          <p:cNvPr id="4" name="Slide Number Placeholder 3"/>
          <p:cNvSpPr>
            <a:spLocks noGrp="1"/>
          </p:cNvSpPr>
          <p:nvPr>
            <p:ph type="sldNum" sz="quarter" idx="5"/>
          </p:nvPr>
        </p:nvSpPr>
        <p:spPr/>
        <p:txBody>
          <a:bodyPr/>
          <a:lstStyle/>
          <a:p>
            <a:fld id="{1BCEF493-EB7F-8246-859E-EACAE6E1125D}" type="slidenum">
              <a:rPr lang="en-US" smtClean="0"/>
              <a:t>1</a:t>
            </a:fld>
            <a:endParaRPr lang="en-US" dirty="0"/>
          </a:p>
        </p:txBody>
      </p:sp>
    </p:spTree>
    <p:extLst>
      <p:ext uri="{BB962C8B-B14F-4D97-AF65-F5344CB8AC3E}">
        <p14:creationId xmlns:p14="http://schemas.microsoft.com/office/powerpoint/2010/main" val="241641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b="1" dirty="0"/>
              <a:t>Instructor Notes</a:t>
            </a: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Remind students that recognizing and practicing these skills now can help them prepare for a professional internship, and a successful internship can be the first step in a successful career, but that it isn’t the </a:t>
            </a:r>
            <a:r>
              <a:rPr lang="en-US" i="1" dirty="0"/>
              <a:t>only</a:t>
            </a:r>
            <a:r>
              <a:rPr lang="en-US" dirty="0"/>
              <a:t> first step. Reinforce that there isn’t </a:t>
            </a:r>
            <a:r>
              <a:rPr lang="en-US" i="1" dirty="0"/>
              <a:t>one right way </a:t>
            </a:r>
            <a:r>
              <a:rPr lang="en-US" dirty="0"/>
              <a:t>to enter into the career force.</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Ask students to consider for a moment how they could best ensure their own future success. As you reveal each statement on the slide, instruct them to hold a thumbs up in the air if they agree with the statement or a thumbs down if they disagree.</a:t>
            </a:r>
          </a:p>
          <a:p>
            <a:pPr marL="628650" marR="0" lvl="1" indent="-171450">
              <a:lnSpc>
                <a:spcPct val="115000"/>
              </a:lnSpc>
              <a:spcBef>
                <a:spcPts val="0"/>
              </a:spcBef>
              <a:spcAft>
                <a:spcPts val="0"/>
              </a:spcAft>
              <a:buFont typeface="Arial" panose="020B0604020202020204" pitchFamily="34" charset="0"/>
              <a:buChar char="•"/>
            </a:pPr>
            <a:r>
              <a:rPr lang="en-US" i="1" dirty="0"/>
              <a:t>Note: </a:t>
            </a:r>
            <a:r>
              <a:rPr lang="en-US" dirty="0"/>
              <a:t>This is not intended to be an official poll, and there is no need to keep track of responses. The purpose of the exercise is to encourage students to reflect on their own attitudes and beliefs.</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Click to display the first statement, “I need to go to college to get a good job.” Give students the opportunity to hold up a thumbs up or thumbs down before moving on to the next statement.</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Click to do the same for each of statements 2–4.</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Let students know that they will be researching different careers during this exploration activity, and it will be important for them to note the different requirements for entering into each one. </a:t>
            </a:r>
          </a:p>
        </p:txBody>
      </p:sp>
      <p:sp>
        <p:nvSpPr>
          <p:cNvPr id="4" name="Slide Number Placeholder 3"/>
          <p:cNvSpPr>
            <a:spLocks noGrp="1"/>
          </p:cNvSpPr>
          <p:nvPr>
            <p:ph type="sldNum" sz="quarter" idx="5"/>
          </p:nvPr>
        </p:nvSpPr>
        <p:spPr/>
        <p:txBody>
          <a:bodyPr/>
          <a:lstStyle/>
          <a:p>
            <a:fld id="{1BCEF493-EB7F-8246-859E-EACAE6E1125D}" type="slidenum">
              <a:rPr lang="en-US" smtClean="0"/>
              <a:pPr/>
              <a:t>2</a:t>
            </a:fld>
            <a:endParaRPr lang="en-US" dirty="0"/>
          </a:p>
        </p:txBody>
      </p:sp>
    </p:spTree>
    <p:extLst>
      <p:ext uri="{BB962C8B-B14F-4D97-AF65-F5344CB8AC3E}">
        <p14:creationId xmlns:p14="http://schemas.microsoft.com/office/powerpoint/2010/main" val="120079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171450" marR="0" lvl="0" indent="-171450">
              <a:lnSpc>
                <a:spcPct val="115000"/>
              </a:lnSpc>
              <a:spcBef>
                <a:spcPts val="1200"/>
              </a:spcBef>
              <a:spcAft>
                <a:spcPts val="0"/>
              </a:spcAft>
              <a:buFont typeface="Arial" panose="020B0604020202020204" pitchFamily="34" charset="0"/>
              <a:buChar char="•"/>
            </a:pPr>
            <a:r>
              <a:rPr lang="en-US" dirty="0"/>
              <a:t>Explain that an acronym is used in the industry to describe environments and spaces: IEQ or Indoor Environmental Quality.</a:t>
            </a:r>
            <a:br>
              <a:rPr lang="en-US" dirty="0"/>
            </a:br>
            <a:endParaRPr lang="en-US" dirty="0"/>
          </a:p>
          <a:p>
            <a:pPr marL="171450" marR="0" lvl="0" indent="-171450">
              <a:lnSpc>
                <a:spcPct val="115000"/>
              </a:lnSpc>
              <a:spcBef>
                <a:spcPts val="1200"/>
              </a:spcBef>
              <a:spcAft>
                <a:spcPts val="0"/>
              </a:spcAft>
              <a:buFont typeface="Arial" panose="020B0604020202020204" pitchFamily="34" charset="0"/>
              <a:buChar char="•"/>
            </a:pPr>
            <a:r>
              <a:rPr lang="en-US" dirty="0"/>
              <a:t>To achieve a high IEQ and be considered a “healthy space,” it must be good for people and the planet.</a:t>
            </a:r>
          </a:p>
        </p:txBody>
      </p:sp>
      <p:sp>
        <p:nvSpPr>
          <p:cNvPr id="4" name="Slide Number Placeholder 3"/>
          <p:cNvSpPr>
            <a:spLocks noGrp="1"/>
          </p:cNvSpPr>
          <p:nvPr>
            <p:ph type="sldNum" sz="quarter" idx="5"/>
          </p:nvPr>
        </p:nvSpPr>
        <p:spPr/>
        <p:txBody>
          <a:bodyPr/>
          <a:lstStyle/>
          <a:p>
            <a:fld id="{1BCEF493-EB7F-8246-859E-EACAE6E1125D}" type="slidenum">
              <a:rPr lang="en-US" smtClean="0"/>
              <a:pPr/>
              <a:t>3</a:t>
            </a:fld>
            <a:endParaRPr lang="en-US" dirty="0"/>
          </a:p>
        </p:txBody>
      </p:sp>
    </p:spTree>
    <p:extLst>
      <p:ext uri="{BB962C8B-B14F-4D97-AF65-F5344CB8AC3E}">
        <p14:creationId xmlns:p14="http://schemas.microsoft.com/office/powerpoint/2010/main" val="199867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171450" marR="0" lvl="0" indent="-171450" fontAlgn="base">
              <a:spcBef>
                <a:spcPts val="0"/>
              </a:spcBef>
              <a:spcAft>
                <a:spcPts val="0"/>
              </a:spcAft>
              <a:buFont typeface="Arial" panose="020B0604020202020204" pitchFamily="34" charset="0"/>
              <a:buChar char="•"/>
            </a:pPr>
            <a:r>
              <a:rPr lang="en-US" dirty="0"/>
              <a:t>Distribute one </a:t>
            </a:r>
            <a:r>
              <a:rPr lang="en-US" b="1" dirty="0"/>
              <a:t>Career Exploration Roadmap student handout </a:t>
            </a:r>
            <a:r>
              <a:rPr lang="en-US" dirty="0"/>
              <a:t>and one </a:t>
            </a:r>
            <a:r>
              <a:rPr lang="en-US" b="1" dirty="0"/>
              <a:t>Career Exploration Table student handout </a:t>
            </a:r>
            <a:r>
              <a:rPr lang="en-US" dirty="0"/>
              <a:t>to each group. Remind students that throughout this project, starting with their roadmaps, they will have to work </a:t>
            </a:r>
            <a:r>
              <a:rPr lang="en-US" i="1" dirty="0"/>
              <a:t>collaboratively</a:t>
            </a:r>
            <a:r>
              <a:rPr lang="en-US" dirty="0"/>
              <a:t>, figuring out how to make sure every person in the group is heard and respected while coming to decisions that are most efficient and beneficial for the group. Emphasize that this might not mean every person always gets what they want but that every point of view is considered in the process of coming to a decision that is best for the entire team.</a:t>
            </a:r>
            <a:br>
              <a:rPr lang="en-US" dirty="0"/>
            </a:br>
            <a:endParaRPr lang="en-US" dirty="0"/>
          </a:p>
          <a:p>
            <a:pPr marL="171450" marR="0" lvl="0" indent="-171450" fontAlgn="base">
              <a:spcBef>
                <a:spcPts val="0"/>
              </a:spcBef>
              <a:spcAft>
                <a:spcPts val="0"/>
              </a:spcAft>
              <a:buFont typeface="Arial" panose="020B0604020202020204" pitchFamily="34" charset="0"/>
              <a:buChar char="•"/>
            </a:pPr>
            <a:r>
              <a:rPr lang="en-US" dirty="0"/>
              <a:t>Students will complete the roadmap flowchart using the accompanying table in order to determine which career their group will research. They will begin by discussing within their teams which of the 4Cs they believe to be most important in a successful career.</a:t>
            </a:r>
          </a:p>
          <a:p>
            <a:pPr marL="628650" marR="0" lvl="1" indent="-171450" fontAlgn="base">
              <a:spcBef>
                <a:spcPts val="0"/>
              </a:spcBef>
              <a:spcAft>
                <a:spcPts val="0"/>
              </a:spcAft>
              <a:buFont typeface="Arial" panose="020B0604020202020204" pitchFamily="34" charset="0"/>
              <a:buChar char="•"/>
            </a:pPr>
            <a:r>
              <a:rPr lang="en-US" i="1" dirty="0"/>
              <a:t>Note: </a:t>
            </a:r>
            <a:r>
              <a:rPr lang="en-US" dirty="0"/>
              <a:t>If your students did not complete the </a:t>
            </a:r>
            <a:r>
              <a:rPr lang="en-US" i="1" dirty="0"/>
              <a:t>Preparing for a Professional Internship </a:t>
            </a:r>
            <a:r>
              <a:rPr lang="en-US" dirty="0"/>
              <a:t>self-paced module, use page 2 of the </a:t>
            </a:r>
            <a:r>
              <a:rPr lang="en-US" b="1" dirty="0"/>
              <a:t>21</a:t>
            </a:r>
            <a:r>
              <a:rPr lang="en-US" b="1" baseline="30000" dirty="0"/>
              <a:t>st</a:t>
            </a:r>
            <a:r>
              <a:rPr lang="en-US" b="1" dirty="0"/>
              <a:t> Century Skills Summary handout </a:t>
            </a:r>
            <a:r>
              <a:rPr lang="en-US" dirty="0"/>
              <a:t>to provide them with an understanding of each of the 4Cs before beginning the roadmap.</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BCEF493-EB7F-8246-859E-EACAE6E1125D}" type="slidenum">
              <a:rPr lang="en-US" smtClean="0"/>
              <a:pPr/>
              <a:t>4</a:t>
            </a:fld>
            <a:endParaRPr lang="en-US" dirty="0"/>
          </a:p>
        </p:txBody>
      </p:sp>
    </p:spTree>
    <p:extLst>
      <p:ext uri="{BB962C8B-B14F-4D97-AF65-F5344CB8AC3E}">
        <p14:creationId xmlns:p14="http://schemas.microsoft.com/office/powerpoint/2010/main" val="79294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171450" marR="0" lvl="0" indent="-171450" fontAlgn="base">
              <a:spcBef>
                <a:spcPts val="0"/>
              </a:spcBef>
              <a:spcAft>
                <a:spcPts val="0"/>
              </a:spcAft>
              <a:buFont typeface="Arial" panose="020B0604020202020204" pitchFamily="34" charset="0"/>
              <a:buChar char="•"/>
            </a:pPr>
            <a:r>
              <a:rPr lang="en-US" dirty="0"/>
              <a:t>Click to reveal the first step, “choose a 4C.” Instruct students to circle their 4C of focus, based on their group’s discussion. They should fold their exploration table along the dotted lines so that only the relevant box is visible. </a:t>
            </a:r>
            <a:br>
              <a:rPr lang="en-US" dirty="0"/>
            </a:br>
            <a:endParaRPr lang="en-US" dirty="0"/>
          </a:p>
          <a:p>
            <a:pPr marL="171450" marR="0" lvl="0" indent="-171450" fontAlgn="base">
              <a:spcBef>
                <a:spcPts val="0"/>
              </a:spcBef>
              <a:spcAft>
                <a:spcPts val="0"/>
              </a:spcAft>
              <a:buFont typeface="Arial" panose="020B0604020202020204" pitchFamily="34" charset="0"/>
              <a:buChar char="•"/>
            </a:pPr>
            <a:r>
              <a:rPr lang="en-US" dirty="0"/>
              <a:t>Click a second time. Groups will then decide whether they are interested in researching professional careers that require college degrees or those that do not require a bachelor's degree or higher. Remind students that just because a career does not require a degree does not mean that there are not educational or training requirements. They should put an X through the box in the table they did not choose.</a:t>
            </a:r>
            <a:br>
              <a:rPr lang="en-US" dirty="0"/>
            </a:br>
            <a:endParaRPr lang="en-US" dirty="0"/>
          </a:p>
          <a:p>
            <a:pPr marL="171450" marR="0" lvl="0" indent="-171450" fontAlgn="base">
              <a:spcBef>
                <a:spcPts val="0"/>
              </a:spcBef>
              <a:spcAft>
                <a:spcPts val="0"/>
              </a:spcAft>
              <a:buFont typeface="Arial" panose="020B0604020202020204" pitchFamily="34" charset="0"/>
              <a:buChar char="•"/>
            </a:pPr>
            <a:r>
              <a:rPr lang="en-US" dirty="0"/>
              <a:t>Click again. Groups should work together to decide if they are interested in careers that have a STEM focus or careers that rely more heavily on literacy skills and the humanities. They should cross out the careers they will not be pursuing.</a:t>
            </a:r>
            <a:br>
              <a:rPr lang="en-US" dirty="0"/>
            </a:br>
            <a:endParaRPr lang="en-US" dirty="0"/>
          </a:p>
          <a:p>
            <a:pPr marL="171450" marR="0" lvl="0" indent="-171450" fontAlgn="base">
              <a:spcBef>
                <a:spcPts val="0"/>
              </a:spcBef>
              <a:spcAft>
                <a:spcPts val="0"/>
              </a:spcAft>
              <a:buFont typeface="Arial" panose="020B0604020202020204" pitchFamily="34" charset="0"/>
              <a:buChar char="•"/>
            </a:pPr>
            <a:r>
              <a:rPr lang="en-US" dirty="0"/>
              <a:t>Click a final time. Provide groups with approximately five minutes to discuss the careers that remain as options in their tables. Each member of the group should weigh in on their thoughts regarding which career the group should research, remembering that they will be responsible for communicating their research to their peers. Once students have made their final decision, they should circle the career they have chosen.</a:t>
            </a:r>
          </a:p>
        </p:txBody>
      </p:sp>
      <p:sp>
        <p:nvSpPr>
          <p:cNvPr id="4" name="Slide Number Placeholder 3"/>
          <p:cNvSpPr>
            <a:spLocks noGrp="1"/>
          </p:cNvSpPr>
          <p:nvPr>
            <p:ph type="sldNum" sz="quarter" idx="5"/>
          </p:nvPr>
        </p:nvSpPr>
        <p:spPr/>
        <p:txBody>
          <a:bodyPr/>
          <a:lstStyle/>
          <a:p>
            <a:fld id="{1BCEF493-EB7F-8246-859E-EACAE6E1125D}" type="slidenum">
              <a:rPr lang="en-US" smtClean="0"/>
              <a:pPr/>
              <a:t>5</a:t>
            </a:fld>
            <a:endParaRPr lang="en-US" dirty="0"/>
          </a:p>
        </p:txBody>
      </p:sp>
    </p:spTree>
    <p:extLst>
      <p:ext uri="{BB962C8B-B14F-4D97-AF65-F5344CB8AC3E}">
        <p14:creationId xmlns:p14="http://schemas.microsoft.com/office/powerpoint/2010/main" val="21492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Instructor Notes</a:t>
            </a:r>
          </a:p>
          <a:p>
            <a:pPr marL="171450" marR="0" lvl="0" indent="-171450" fontAlgn="base">
              <a:spcBef>
                <a:spcPts val="0"/>
              </a:spcBef>
              <a:spcAft>
                <a:spcPts val="0"/>
              </a:spcAft>
              <a:buFont typeface="Arial" panose="020B0604020202020204" pitchFamily="34" charset="0"/>
              <a:buChar char="•"/>
            </a:pPr>
            <a:r>
              <a:rPr lang="en-US" dirty="0"/>
              <a:t>Emphasize that an important part of collaboration is recognizing the unique strengths of each member of a team and delegating tasks so that each person’s talents are being utilized effectively.</a:t>
            </a:r>
            <a:br>
              <a:rPr lang="en-US" dirty="0"/>
            </a:br>
            <a:endParaRPr lang="en-US" dirty="0"/>
          </a:p>
          <a:p>
            <a:pPr marL="171450" marR="0" lvl="0" indent="-171450" fontAlgn="base">
              <a:spcBef>
                <a:spcPts val="0"/>
              </a:spcBef>
              <a:spcAft>
                <a:spcPts val="0"/>
              </a:spcAft>
              <a:buFont typeface="Arial" panose="020B0604020202020204" pitchFamily="34" charset="0"/>
              <a:buChar char="•"/>
            </a:pPr>
            <a:r>
              <a:rPr lang="en-US" dirty="0"/>
              <a:t>Distribute a </a:t>
            </a:r>
            <a:r>
              <a:rPr lang="en-US" b="1" dirty="0"/>
              <a:t>Project Outline student handout </a:t>
            </a:r>
            <a:r>
              <a:rPr lang="en-US" dirty="0"/>
              <a:t>to each group and review with the class. Provide some characteristics that might be associated with each role, such as:</a:t>
            </a:r>
          </a:p>
          <a:p>
            <a:pPr marL="685800" marR="0" lvl="1" indent="-228600" fontAlgn="base">
              <a:spcBef>
                <a:spcPts val="0"/>
              </a:spcBef>
              <a:spcAft>
                <a:spcPts val="0"/>
              </a:spcAft>
              <a:buFont typeface="Arial" panose="020B0604020202020204" pitchFamily="34" charset="0"/>
              <a:buChar char="•"/>
            </a:pPr>
            <a:r>
              <a:rPr lang="en-US" b="1" dirty="0"/>
              <a:t>Project Manager: </a:t>
            </a:r>
            <a:r>
              <a:rPr lang="en-US" dirty="0"/>
              <a:t>strong leadership skills; perseverant; punctual; good verbal communication skills</a:t>
            </a:r>
          </a:p>
          <a:p>
            <a:pPr marL="685800" marR="0" lvl="1" indent="-228600" fontAlgn="base">
              <a:spcBef>
                <a:spcPts val="0"/>
              </a:spcBef>
              <a:spcAft>
                <a:spcPts val="0"/>
              </a:spcAft>
              <a:buFont typeface="Arial" panose="020B0604020202020204" pitchFamily="34" charset="0"/>
              <a:buChar char="•"/>
            </a:pPr>
            <a:r>
              <a:rPr lang="en-US" b="1" dirty="0"/>
              <a:t>Online Researcher: </a:t>
            </a:r>
            <a:r>
              <a:rPr lang="en-US" dirty="0"/>
              <a:t>technologically savvy; discerning and critical; observant</a:t>
            </a:r>
          </a:p>
          <a:p>
            <a:pPr marL="685800" marR="0" lvl="1" indent="-228600" fontAlgn="base">
              <a:spcBef>
                <a:spcPts val="0"/>
              </a:spcBef>
              <a:spcAft>
                <a:spcPts val="0"/>
              </a:spcAft>
              <a:buFont typeface="Arial" panose="020B0604020202020204" pitchFamily="34" charset="0"/>
              <a:buChar char="•"/>
            </a:pPr>
            <a:r>
              <a:rPr lang="en-US" b="1" dirty="0"/>
              <a:t>Recorder: </a:t>
            </a:r>
            <a:r>
              <a:rPr lang="en-US" dirty="0"/>
              <a:t>good written communication skills; detail-oriented</a:t>
            </a:r>
          </a:p>
          <a:p>
            <a:pPr marL="685800" marR="0" lvl="1" indent="-228600" fontAlgn="base">
              <a:spcBef>
                <a:spcPts val="0"/>
              </a:spcBef>
              <a:spcAft>
                <a:spcPts val="0"/>
              </a:spcAft>
              <a:buFont typeface="Arial" panose="020B0604020202020204" pitchFamily="34" charset="0"/>
              <a:buChar char="•"/>
            </a:pPr>
            <a:r>
              <a:rPr lang="en-US" b="1" dirty="0"/>
              <a:t>Presentation Lead: </a:t>
            </a:r>
            <a:r>
              <a:rPr lang="en-US" dirty="0"/>
              <a:t>outgoing; creative; innovative</a:t>
            </a:r>
            <a:br>
              <a:rPr lang="en-US" dirty="0"/>
            </a:br>
            <a:endParaRPr lang="en-US" dirty="0"/>
          </a:p>
          <a:p>
            <a:pPr marL="171450" marR="0" lvl="0" indent="-171450" fontAlgn="base">
              <a:spcBef>
                <a:spcPts val="0"/>
              </a:spcBef>
              <a:spcAft>
                <a:spcPts val="0"/>
              </a:spcAft>
              <a:buFont typeface="Arial" panose="020B0604020202020204" pitchFamily="34" charset="0"/>
              <a:buChar char="•"/>
            </a:pPr>
            <a:r>
              <a:rPr lang="en-US" dirty="0"/>
              <a:t>Give them the rest of the session to discuss their strengths and challenges and determine who will be assigned each job listed in the project outline. They should write the assignments down.</a:t>
            </a:r>
            <a:br>
              <a:rPr lang="en-US" dirty="0"/>
            </a:br>
            <a:endParaRPr lang="en-US" dirty="0"/>
          </a:p>
          <a:p>
            <a:pPr marL="171450" marR="0" lvl="0" indent="-171450" fontAlgn="base">
              <a:spcBef>
                <a:spcPts val="0"/>
              </a:spcBef>
              <a:spcAft>
                <a:spcPts val="0"/>
              </a:spcAft>
              <a:buFont typeface="Arial" panose="020B0604020202020204" pitchFamily="34" charset="0"/>
              <a:buChar char="•"/>
            </a:pPr>
            <a:r>
              <a:rPr lang="en-US" dirty="0"/>
              <a:t>Students should review the task list before the session ends. There is a space for project notes, so groups can keep track of the decisions they make and thoughts that come up along the way. Remind students to bring the handout back to the next session.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BCEF493-EB7F-8246-859E-EACAE6E1125D}" type="slidenum">
              <a:rPr lang="en-US" smtClean="0"/>
              <a:pPr/>
              <a:t>6</a:t>
            </a:fld>
            <a:endParaRPr lang="en-US" dirty="0"/>
          </a:p>
        </p:txBody>
      </p:sp>
    </p:spTree>
    <p:extLst>
      <p:ext uri="{BB962C8B-B14F-4D97-AF65-F5344CB8AC3E}">
        <p14:creationId xmlns:p14="http://schemas.microsoft.com/office/powerpoint/2010/main" val="64473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Instructor Notes</a:t>
            </a:r>
          </a:p>
          <a:p>
            <a:pPr marL="171450" marR="0" lvl="0" indent="-171450" fontAlgn="base">
              <a:spcBef>
                <a:spcPts val="0"/>
              </a:spcBef>
              <a:spcAft>
                <a:spcPts val="0"/>
              </a:spcAft>
              <a:buFont typeface="Arial" panose="020B0604020202020204" pitchFamily="34" charset="0"/>
              <a:buChar char="•"/>
            </a:pPr>
            <a:r>
              <a:rPr lang="en-US" dirty="0"/>
              <a:t>Briefly review what was covered in the first session. Emphasize that the 4C communication is not only important within their cooperative groups to effectively research their career, but it will also be vital that they demonstrate strong communication skills while presenting their research to their peers. </a:t>
            </a:r>
            <a:br>
              <a:rPr lang="en-US" dirty="0"/>
            </a:br>
            <a:endParaRPr lang="en-US" dirty="0"/>
          </a:p>
          <a:p>
            <a:pPr marL="171450" marR="0" lvl="0" indent="-171450" fontAlgn="base">
              <a:spcBef>
                <a:spcPts val="0"/>
              </a:spcBef>
              <a:spcAft>
                <a:spcPts val="0"/>
              </a:spcAft>
              <a:buFont typeface="Arial" panose="020B0604020202020204" pitchFamily="34" charset="0"/>
              <a:buChar char="•"/>
            </a:pPr>
            <a:r>
              <a:rPr lang="en-US" dirty="0"/>
              <a:t>Remind students that communication is both the sharing of information in different ways and also understanding the information that is shared by others. </a:t>
            </a:r>
            <a:br>
              <a:rPr lang="en-US" dirty="0"/>
            </a:br>
            <a:endParaRPr lang="en-US" dirty="0"/>
          </a:p>
          <a:p>
            <a:pPr marL="171450" marR="0" lvl="0" indent="-171450" fontAlgn="base">
              <a:spcBef>
                <a:spcPts val="0"/>
              </a:spcBef>
              <a:spcAft>
                <a:spcPts val="0"/>
              </a:spcAft>
              <a:buFont typeface="Arial" panose="020B0604020202020204" pitchFamily="34" charset="0"/>
              <a:buChar char="•"/>
            </a:pPr>
            <a:r>
              <a:rPr lang="en-US" dirty="0"/>
              <a:t>Provide an opportunity for students to brainstorm presentation methods or ways to communicate their research findings to their peers. You may also consider providing students with options from which they can choose. As time and space allow, the following non-exhaustive list may be used:</a:t>
            </a:r>
          </a:p>
          <a:p>
            <a:pPr marL="628650" marR="0" lvl="1" indent="-171450" fontAlgn="base">
              <a:spcBef>
                <a:spcPts val="0"/>
              </a:spcBef>
              <a:spcAft>
                <a:spcPts val="0"/>
              </a:spcAft>
              <a:buFont typeface="Arial" panose="020B0604020202020204" pitchFamily="34" charset="0"/>
              <a:buChar char="•"/>
            </a:pPr>
            <a:r>
              <a:rPr lang="en-US" dirty="0"/>
              <a:t>Use of presentation software such as PowerPoint or Google Slides</a:t>
            </a:r>
          </a:p>
          <a:p>
            <a:pPr marL="628650" marR="0" lvl="1" indent="-171450" fontAlgn="base">
              <a:spcBef>
                <a:spcPts val="0"/>
              </a:spcBef>
              <a:spcAft>
                <a:spcPts val="0"/>
              </a:spcAft>
              <a:buFont typeface="Arial" panose="020B0604020202020204" pitchFamily="34" charset="0"/>
              <a:buChar char="•"/>
            </a:pPr>
            <a:r>
              <a:rPr lang="en-US" dirty="0"/>
              <a:t>Video presentation</a:t>
            </a:r>
          </a:p>
          <a:p>
            <a:pPr marL="628650" marR="0" lvl="1" indent="-171450" fontAlgn="base">
              <a:spcBef>
                <a:spcPts val="0"/>
              </a:spcBef>
              <a:spcAft>
                <a:spcPts val="0"/>
              </a:spcAft>
              <a:buFont typeface="Arial" panose="020B0604020202020204" pitchFamily="34" charset="0"/>
              <a:buChar char="•"/>
            </a:pPr>
            <a:r>
              <a:rPr lang="en-US" dirty="0"/>
              <a:t>Social media story</a:t>
            </a:r>
          </a:p>
          <a:p>
            <a:pPr marL="628650" marR="0" lvl="1" indent="-171450" fontAlgn="base">
              <a:spcBef>
                <a:spcPts val="0"/>
              </a:spcBef>
              <a:spcAft>
                <a:spcPts val="0"/>
              </a:spcAft>
              <a:buFont typeface="Arial" panose="020B0604020202020204" pitchFamily="34" charset="0"/>
              <a:buChar char="•"/>
            </a:pPr>
            <a:r>
              <a:rPr lang="en-US" dirty="0"/>
              <a:t>Gallery walks</a:t>
            </a:r>
          </a:p>
          <a:p>
            <a:pPr marL="628650" marR="0" lvl="1" indent="-171450" fontAlgn="base">
              <a:spcBef>
                <a:spcPts val="0"/>
              </a:spcBef>
              <a:spcAft>
                <a:spcPts val="0"/>
              </a:spcAft>
              <a:buFont typeface="Arial" panose="020B0604020202020204" pitchFamily="34" charset="0"/>
              <a:buChar char="•"/>
            </a:pPr>
            <a:r>
              <a:rPr lang="en-US" dirty="0"/>
              <a:t>Poster, pamphlet, or binder</a:t>
            </a:r>
          </a:p>
          <a:p>
            <a:pPr marL="628650" marR="0" lvl="1" indent="-171450" fontAlgn="base">
              <a:spcBef>
                <a:spcPts val="0"/>
              </a:spcBef>
              <a:spcAft>
                <a:spcPts val="0"/>
              </a:spcAft>
              <a:buFont typeface="Arial" panose="020B0604020202020204" pitchFamily="34" charset="0"/>
              <a:buChar char="•"/>
            </a:pPr>
            <a:r>
              <a:rPr lang="en-US" dirty="0"/>
              <a:t>Website creation</a:t>
            </a:r>
          </a:p>
          <a:p>
            <a:pPr marL="628650" marR="0" lvl="1" indent="-171450" fontAlgn="base">
              <a:spcBef>
                <a:spcPts val="0"/>
              </a:spcBef>
              <a:spcAft>
                <a:spcPts val="0"/>
              </a:spcAft>
              <a:buFont typeface="Arial" panose="020B0604020202020204" pitchFamily="34" charset="0"/>
              <a:buChar char="•"/>
            </a:pPr>
            <a:r>
              <a:rPr lang="en-US" dirty="0"/>
              <a:t>Blog post</a:t>
            </a:r>
          </a:p>
          <a:p>
            <a:pPr marL="628650" marR="0" lvl="1" indent="-171450" fontAlgn="base">
              <a:spcBef>
                <a:spcPts val="0"/>
              </a:spcBef>
              <a:spcAft>
                <a:spcPts val="0"/>
              </a:spcAft>
              <a:buFont typeface="Arial" panose="020B0604020202020204" pitchFamily="34" charset="0"/>
              <a:buChar char="•"/>
            </a:pPr>
            <a:r>
              <a:rPr lang="en-US" dirty="0"/>
              <a:t>Infographic</a:t>
            </a:r>
          </a:p>
          <a:p>
            <a:pPr marL="0" marR="0" lvl="0" indent="0" fontAlgn="base">
              <a:spcBef>
                <a:spcPts val="0"/>
              </a:spcBef>
              <a:spcAft>
                <a:spcPts val="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BCEF493-EB7F-8246-859E-EACAE6E1125D}" type="slidenum">
              <a:rPr lang="en-US" smtClean="0"/>
              <a:pPr/>
              <a:t>7</a:t>
            </a:fld>
            <a:endParaRPr lang="en-US" dirty="0"/>
          </a:p>
        </p:txBody>
      </p:sp>
    </p:spTree>
    <p:extLst>
      <p:ext uri="{BB962C8B-B14F-4D97-AF65-F5344CB8AC3E}">
        <p14:creationId xmlns:p14="http://schemas.microsoft.com/office/powerpoint/2010/main" val="958480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Instructor Notes</a:t>
            </a:r>
          </a:p>
          <a:p>
            <a:pPr marL="171450" marR="0" lvl="0" indent="-171450">
              <a:lnSpc>
                <a:spcPct val="115000"/>
              </a:lnSpc>
              <a:spcBef>
                <a:spcPts val="1200"/>
              </a:spcBef>
              <a:spcAft>
                <a:spcPts val="0"/>
              </a:spcAft>
              <a:buFont typeface="Arial" panose="020B0604020202020204" pitchFamily="34" charset="0"/>
              <a:buChar char="•"/>
            </a:pPr>
            <a:r>
              <a:rPr lang="en-US" dirty="0"/>
              <a:t>Once groups have decided upon their presentation method, review the task list and the required career elements on the </a:t>
            </a:r>
            <a:r>
              <a:rPr lang="en-US" b="1" dirty="0"/>
              <a:t>Project Outline student handout</a:t>
            </a:r>
            <a:r>
              <a:rPr lang="en-US" dirty="0"/>
              <a:t>. Based on their assigned jobs, students should further assign each task.</a:t>
            </a:r>
            <a:br>
              <a:rPr lang="en-US" dirty="0"/>
            </a:br>
            <a:endParaRPr lang="en-US" dirty="0"/>
          </a:p>
          <a:p>
            <a:pPr marL="171450" marR="0" lvl="0" indent="-171450">
              <a:lnSpc>
                <a:spcPct val="115000"/>
              </a:lnSpc>
              <a:spcBef>
                <a:spcPts val="1200"/>
              </a:spcBef>
              <a:spcAft>
                <a:spcPts val="0"/>
              </a:spcAft>
              <a:buFont typeface="Arial" panose="020B0604020202020204" pitchFamily="34" charset="0"/>
              <a:buChar char="•"/>
            </a:pPr>
            <a:r>
              <a:rPr lang="en-US" dirty="0"/>
              <a:t>Point out to students the “group reflection” section at the end of the handout. Encourage them to set aside time to discuss why they are interested in their chosen careers and communicate that in some way as part of their presentations.</a:t>
            </a:r>
            <a:br>
              <a:rPr lang="en-US" dirty="0"/>
            </a:br>
            <a:endParaRPr lang="en-US" dirty="0"/>
          </a:p>
          <a:p>
            <a:pPr marL="171450" marR="0" lvl="0" indent="-171450">
              <a:lnSpc>
                <a:spcPct val="115000"/>
              </a:lnSpc>
              <a:spcBef>
                <a:spcPts val="0"/>
              </a:spcBef>
              <a:spcAft>
                <a:spcPts val="0"/>
              </a:spcAft>
              <a:buFont typeface="Arial" panose="020B0604020202020204" pitchFamily="34" charset="0"/>
              <a:buChar char="•"/>
            </a:pPr>
            <a:r>
              <a:rPr lang="en-US" dirty="0"/>
              <a:t>Groups should use the remainder of the session to research their careers, record their information, plan their presentations, and create any needed materials.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BCEF493-EB7F-8246-859E-EACAE6E1125D}" type="slidenum">
              <a:rPr lang="en-US" smtClean="0"/>
              <a:pPr/>
              <a:t>8</a:t>
            </a:fld>
            <a:endParaRPr lang="en-US" dirty="0"/>
          </a:p>
        </p:txBody>
      </p:sp>
    </p:spTree>
    <p:extLst>
      <p:ext uri="{BB962C8B-B14F-4D97-AF65-F5344CB8AC3E}">
        <p14:creationId xmlns:p14="http://schemas.microsoft.com/office/powerpoint/2010/main" val="1463398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E0C81-5498-A4AA-2ABD-C6BBADF2B65D}"/>
              </a:ext>
            </a:extLst>
          </p:cNvPr>
          <p:cNvPicPr>
            <a:picLocks noChangeAspect="1"/>
          </p:cNvPicPr>
          <p:nvPr userDrawn="1"/>
        </p:nvPicPr>
        <p:blipFill>
          <a:blip r:embed="rId2"/>
          <a:srcRect l="23942" r="23942"/>
          <a:stretch/>
        </p:blipFill>
        <p:spPr>
          <a:xfrm>
            <a:off x="3782813" y="0"/>
            <a:ext cx="5361188" cy="6858000"/>
          </a:xfrm>
          <a:prstGeom prst="rect">
            <a:avLst/>
          </a:prstGeom>
        </p:spPr>
      </p:pic>
      <p:sp>
        <p:nvSpPr>
          <p:cNvPr id="5" name="Rectangle 4">
            <a:extLst>
              <a:ext uri="{FF2B5EF4-FFF2-40B4-BE49-F238E27FC236}">
                <a16:creationId xmlns:a16="http://schemas.microsoft.com/office/drawing/2014/main" id="{7FC22FED-0C73-1C42-EAA6-9C6EB41D36D4}"/>
              </a:ext>
            </a:extLst>
          </p:cNvPr>
          <p:cNvSpPr/>
          <p:nvPr userDrawn="1"/>
        </p:nvSpPr>
        <p:spPr>
          <a:xfrm>
            <a:off x="0" y="0"/>
            <a:ext cx="49359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9B06C9B5-75F2-BD8D-CE01-E151A7A7D709}"/>
              </a:ext>
            </a:extLst>
          </p:cNvPr>
          <p:cNvSpPr>
            <a:spLocks noGrp="1"/>
          </p:cNvSpPr>
          <p:nvPr>
            <p:ph type="ctrTitle"/>
          </p:nvPr>
        </p:nvSpPr>
        <p:spPr>
          <a:xfrm>
            <a:off x="679408" y="2967695"/>
            <a:ext cx="3103405" cy="1436665"/>
          </a:xfrm>
          <a:prstGeom prst="rect">
            <a:avLst/>
          </a:prstGeom>
        </p:spPr>
        <p:txBody>
          <a:bodyPr lIns="0" tIns="0" rIns="0" bIns="0" anchor="b"/>
          <a:lstStyle>
            <a:lvl1pPr algn="l">
              <a:defRPr lang="en-US" sz="6000" b="1" dirty="0"/>
            </a:lvl1pPr>
          </a:lstStyle>
          <a:p>
            <a:r>
              <a:rPr lang="en-US" dirty="0"/>
              <a:t>Click to edit</a:t>
            </a:r>
          </a:p>
        </p:txBody>
      </p:sp>
      <p:sp>
        <p:nvSpPr>
          <p:cNvPr id="8" name="Subtitle 2">
            <a:extLst>
              <a:ext uri="{FF2B5EF4-FFF2-40B4-BE49-F238E27FC236}">
                <a16:creationId xmlns:a16="http://schemas.microsoft.com/office/drawing/2014/main" id="{A29288A8-96D6-8FF8-6D09-58E89888525A}"/>
              </a:ext>
            </a:extLst>
          </p:cNvPr>
          <p:cNvSpPr>
            <a:spLocks noGrp="1"/>
          </p:cNvSpPr>
          <p:nvPr>
            <p:ph type="subTitle" idx="1"/>
          </p:nvPr>
        </p:nvSpPr>
        <p:spPr>
          <a:xfrm>
            <a:off x="731521" y="1804684"/>
            <a:ext cx="3051292" cy="677273"/>
          </a:xfrm>
          <a:prstGeom prst="rect">
            <a:avLst/>
          </a:prstGeom>
        </p:spPr>
        <p:txBody>
          <a:bodyPr lIns="0" tIns="0" rIns="0" bIns="0"/>
          <a:lstStyle>
            <a:lvl1pPr marL="0" indent="0" algn="l">
              <a:buNone/>
              <a:defRPr lang="en-US" sz="14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3" name="Group 12">
            <a:extLst>
              <a:ext uri="{FF2B5EF4-FFF2-40B4-BE49-F238E27FC236}">
                <a16:creationId xmlns:a16="http://schemas.microsoft.com/office/drawing/2014/main" id="{C750EAE0-162D-1968-C61A-734EC807CD87}"/>
              </a:ext>
            </a:extLst>
          </p:cNvPr>
          <p:cNvGrpSpPr/>
          <p:nvPr userDrawn="1"/>
        </p:nvGrpSpPr>
        <p:grpSpPr>
          <a:xfrm>
            <a:off x="735780" y="6060764"/>
            <a:ext cx="2193687" cy="412334"/>
            <a:chOff x="414006" y="6198388"/>
            <a:chExt cx="2129990" cy="400362"/>
          </a:xfrm>
        </p:grpSpPr>
        <p:pic>
          <p:nvPicPr>
            <p:cNvPr id="14" name="Picture 13" descr="A picture containing dark, sitting, front, light&#10;&#10;Description automatically generated">
              <a:extLst>
                <a:ext uri="{FF2B5EF4-FFF2-40B4-BE49-F238E27FC236}">
                  <a16:creationId xmlns:a16="http://schemas.microsoft.com/office/drawing/2014/main" id="{342B98AD-8092-D5F1-53C3-E93E9B9C14B7}"/>
                </a:ext>
              </a:extLst>
            </p:cNvPr>
            <p:cNvPicPr>
              <a:picLocks noChangeAspect="1"/>
            </p:cNvPicPr>
            <p:nvPr userDrawn="1"/>
          </p:nvPicPr>
          <p:blipFill>
            <a:blip r:embed="rId3"/>
            <a:stretch>
              <a:fillRect/>
            </a:stretch>
          </p:blipFill>
          <p:spPr>
            <a:xfrm>
              <a:off x="414006" y="6198388"/>
              <a:ext cx="472124" cy="400362"/>
            </a:xfrm>
            <a:prstGeom prst="rect">
              <a:avLst/>
            </a:prstGeom>
          </p:spPr>
        </p:pic>
        <p:pic>
          <p:nvPicPr>
            <p:cNvPr id="15" name="Picture 14" descr="Icon&#10;&#10;Description automatically generated">
              <a:extLst>
                <a:ext uri="{FF2B5EF4-FFF2-40B4-BE49-F238E27FC236}">
                  <a16:creationId xmlns:a16="http://schemas.microsoft.com/office/drawing/2014/main" id="{0190508D-6522-3518-DF49-A6DF28F8B99C}"/>
                </a:ext>
              </a:extLst>
            </p:cNvPr>
            <p:cNvPicPr>
              <a:picLocks noChangeAspect="1"/>
            </p:cNvPicPr>
            <p:nvPr userDrawn="1"/>
          </p:nvPicPr>
          <p:blipFill>
            <a:blip r:embed="rId4"/>
            <a:stretch>
              <a:fillRect/>
            </a:stretch>
          </p:blipFill>
          <p:spPr>
            <a:xfrm>
              <a:off x="1236127" y="6232862"/>
              <a:ext cx="1307869" cy="365760"/>
            </a:xfrm>
            <a:prstGeom prst="rect">
              <a:avLst/>
            </a:prstGeom>
          </p:spPr>
        </p:pic>
        <p:cxnSp>
          <p:nvCxnSpPr>
            <p:cNvPr id="16" name="Straight Connector 15">
              <a:extLst>
                <a:ext uri="{FF2B5EF4-FFF2-40B4-BE49-F238E27FC236}">
                  <a16:creationId xmlns:a16="http://schemas.microsoft.com/office/drawing/2014/main" id="{A07AA773-B6CD-20E7-0B79-8619DC90FA47}"/>
                </a:ext>
              </a:extLst>
            </p:cNvPr>
            <p:cNvCxnSpPr>
              <a:cxnSpLocks/>
            </p:cNvCxnSpPr>
            <p:nvPr userDrawn="1"/>
          </p:nvCxnSpPr>
          <p:spPr>
            <a:xfrm>
              <a:off x="1057013" y="6232862"/>
              <a:ext cx="0" cy="365760"/>
            </a:xfrm>
            <a:prstGeom prst="line">
              <a:avLst/>
            </a:prstGeom>
          </p:spPr>
          <p:style>
            <a:lnRef idx="1">
              <a:schemeClr val="dk1"/>
            </a:lnRef>
            <a:fillRef idx="0">
              <a:schemeClr val="dk1"/>
            </a:fillRef>
            <a:effectRef idx="0">
              <a:schemeClr val="dk1"/>
            </a:effectRef>
            <a:fontRef idx="minor">
              <a:schemeClr val="tx1"/>
            </a:fontRef>
          </p:style>
        </p:cxnSp>
      </p:grpSp>
      <p:pic>
        <p:nvPicPr>
          <p:cNvPr id="2" name="Picture 1" descr="A black and purple rectangle&#10;&#10;Description automatically generated">
            <a:extLst>
              <a:ext uri="{FF2B5EF4-FFF2-40B4-BE49-F238E27FC236}">
                <a16:creationId xmlns:a16="http://schemas.microsoft.com/office/drawing/2014/main" id="{A95D23E4-719E-A867-E540-BD2F67DBDEB6}"/>
              </a:ext>
            </a:extLst>
          </p:cNvPr>
          <p:cNvPicPr>
            <a:picLocks noChangeAspect="1"/>
          </p:cNvPicPr>
          <p:nvPr userDrawn="1"/>
        </p:nvPicPr>
        <p:blipFill>
          <a:blip r:embed="rId5"/>
          <a:stretch>
            <a:fillRect/>
          </a:stretch>
        </p:blipFill>
        <p:spPr>
          <a:xfrm>
            <a:off x="731520" y="493323"/>
            <a:ext cx="4215384" cy="1108950"/>
          </a:xfrm>
          <a:prstGeom prst="rect">
            <a:avLst/>
          </a:prstGeom>
        </p:spPr>
      </p:pic>
    </p:spTree>
    <p:extLst>
      <p:ext uri="{BB962C8B-B14F-4D97-AF65-F5344CB8AC3E}">
        <p14:creationId xmlns:p14="http://schemas.microsoft.com/office/powerpoint/2010/main" val="253345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4CB3-71C8-549D-578F-7AF9866AE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3329F-AA3C-DD60-825A-580A07CC44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5196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D418-EF5B-CF19-0AA6-A8BE074762DA}"/>
              </a:ext>
            </a:extLst>
          </p:cNvPr>
          <p:cNvSpPr>
            <a:spLocks noGrp="1"/>
          </p:cNvSpPr>
          <p:nvPr>
            <p:ph type="title"/>
          </p:nvPr>
        </p:nvSpPr>
        <p:spPr>
          <a:xfrm>
            <a:off x="365759" y="3273149"/>
            <a:ext cx="8229600" cy="1173016"/>
          </a:xfrm>
        </p:spPr>
        <p:txBody>
          <a:bodyPr anchor="b"/>
          <a:lstStyle>
            <a:lvl1pPr>
              <a:defRPr sz="4400">
                <a:solidFill>
                  <a:schemeClr val="tx1"/>
                </a:solidFill>
              </a:defRPr>
            </a:lvl1pPr>
          </a:lstStyle>
          <a:p>
            <a:r>
              <a:rPr lang="en-US" dirty="0"/>
              <a:t>Click to edit Master title style</a:t>
            </a:r>
          </a:p>
        </p:txBody>
      </p:sp>
      <p:sp>
        <p:nvSpPr>
          <p:cNvPr id="9" name="Rectangle 8">
            <a:extLst>
              <a:ext uri="{FF2B5EF4-FFF2-40B4-BE49-F238E27FC236}">
                <a16:creationId xmlns:a16="http://schemas.microsoft.com/office/drawing/2014/main" id="{94BDDE0F-B833-CC3B-536C-9D4DE90184D9}"/>
              </a:ext>
            </a:extLst>
          </p:cNvPr>
          <p:cNvSpPr/>
          <p:nvPr userDrawn="1"/>
        </p:nvSpPr>
        <p:spPr>
          <a:xfrm>
            <a:off x="0" y="4664279"/>
            <a:ext cx="2499919"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A1AD31-BE80-E814-06A5-7F2A9098846A}"/>
              </a:ext>
            </a:extLst>
          </p:cNvPr>
          <p:cNvSpPr/>
          <p:nvPr userDrawn="1"/>
        </p:nvSpPr>
        <p:spPr>
          <a:xfrm>
            <a:off x="2541865" y="4664279"/>
            <a:ext cx="6602135" cy="109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1DDA455-9A5F-5CB2-FF26-D3717D980CCD}"/>
              </a:ext>
            </a:extLst>
          </p:cNvPr>
          <p:cNvSpPr/>
          <p:nvPr userDrawn="1"/>
        </p:nvSpPr>
        <p:spPr>
          <a:xfrm>
            <a:off x="285226" y="931178"/>
            <a:ext cx="8556770" cy="327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312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BECEA-89F2-735F-3B1D-CE367FEAF0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DE6D9-2234-8BB4-0608-B4304C509D83}"/>
              </a:ext>
            </a:extLst>
          </p:cNvPr>
          <p:cNvSpPr>
            <a:spLocks noGrp="1"/>
          </p:cNvSpPr>
          <p:nvPr>
            <p:ph sz="half" idx="1"/>
          </p:nvPr>
        </p:nvSpPr>
        <p:spPr>
          <a:xfrm>
            <a:off x="457200" y="1371600"/>
            <a:ext cx="4038600" cy="45720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0685FA6-1EFD-D048-D31B-00E15C137E1C}"/>
              </a:ext>
            </a:extLst>
          </p:cNvPr>
          <p:cNvSpPr>
            <a:spLocks noGrp="1"/>
          </p:cNvSpPr>
          <p:nvPr>
            <p:ph sz="half" idx="2"/>
          </p:nvPr>
        </p:nvSpPr>
        <p:spPr>
          <a:xfrm>
            <a:off x="4648199" y="1371600"/>
            <a:ext cx="4038599"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04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B2F2A-3A19-093D-F2E6-1FB1E76B78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551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68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295A3-95F2-78FD-775C-5917E19116D3}"/>
              </a:ext>
            </a:extLst>
          </p:cNvPr>
          <p:cNvSpPr>
            <a:spLocks noGrp="1"/>
          </p:cNvSpPr>
          <p:nvPr>
            <p:ph type="title"/>
          </p:nvPr>
        </p:nvSpPr>
        <p:spPr>
          <a:xfrm>
            <a:off x="457200" y="365125"/>
            <a:ext cx="7058297" cy="548640"/>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CFC3D49-33F1-40C2-369A-DA56AB572607}"/>
              </a:ext>
            </a:extLst>
          </p:cNvPr>
          <p:cNvSpPr>
            <a:spLocks noGrp="1"/>
          </p:cNvSpPr>
          <p:nvPr>
            <p:ph type="body" idx="1"/>
          </p:nvPr>
        </p:nvSpPr>
        <p:spPr>
          <a:xfrm>
            <a:off x="457200" y="1371600"/>
            <a:ext cx="8229600" cy="4572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F2A9C086-5AF8-33F7-049B-17BCA9711E40}"/>
              </a:ext>
            </a:extLst>
          </p:cNvPr>
          <p:cNvSpPr txBox="1"/>
          <p:nvPr userDrawn="1"/>
        </p:nvSpPr>
        <p:spPr>
          <a:xfrm>
            <a:off x="8355273" y="6362746"/>
            <a:ext cx="374721" cy="246221"/>
          </a:xfrm>
          <a:prstGeom prst="rect">
            <a:avLst/>
          </a:prstGeom>
          <a:noFill/>
        </p:spPr>
        <p:txBody>
          <a:bodyPr wrap="square" rtlCol="0">
            <a:spAutoFit/>
          </a:bodyPr>
          <a:lstStyle/>
          <a:p>
            <a:pPr algn="r"/>
            <a:fld id="{AE97281F-8489-2C49-9B4F-A9A0E789A564}" type="slidenum">
              <a:rPr lang="en-US" sz="1000" b="0" i="0" smtClean="0">
                <a:solidFill>
                  <a:schemeClr val="tx1"/>
                </a:solidFill>
                <a:latin typeface="Arial" panose="020B0604020202020204" pitchFamily="34" charset="0"/>
                <a:ea typeface="DIN 2014 Bold" panose="020B0504020202020204" pitchFamily="34" charset="77"/>
                <a:cs typeface="Arial" panose="020B0604020202020204" pitchFamily="34" charset="0"/>
              </a:rPr>
              <a:pPr algn="r"/>
              <a:t>‹#›</a:t>
            </a:fld>
            <a:endParaRPr lang="en-US" sz="1000" b="0" i="0" dirty="0">
              <a:solidFill>
                <a:schemeClr val="tx1"/>
              </a:solidFill>
              <a:latin typeface="Arial" panose="020B0604020202020204" pitchFamily="34" charset="0"/>
              <a:ea typeface="DIN 2014 Bold" panose="020B0504020202020204" pitchFamily="34" charset="77"/>
              <a:cs typeface="Arial" panose="020B0604020202020204" pitchFamily="34" charset="0"/>
            </a:endParaRPr>
          </a:p>
        </p:txBody>
      </p:sp>
      <p:sp>
        <p:nvSpPr>
          <p:cNvPr id="8" name="Rectangle 7">
            <a:extLst>
              <a:ext uri="{FF2B5EF4-FFF2-40B4-BE49-F238E27FC236}">
                <a16:creationId xmlns:a16="http://schemas.microsoft.com/office/drawing/2014/main" id="{AC20DCA2-FC40-C317-25D5-F6C4F41DA977}"/>
              </a:ext>
            </a:extLst>
          </p:cNvPr>
          <p:cNvSpPr/>
          <p:nvPr userDrawn="1"/>
        </p:nvSpPr>
        <p:spPr>
          <a:xfrm>
            <a:off x="4109932" y="6398569"/>
            <a:ext cx="4245341" cy="200055"/>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700" dirty="0">
                <a:solidFill>
                  <a:srgbClr val="221E1F"/>
                </a:solidFill>
                <a:effectLst/>
                <a:latin typeface="Arial" panose="020B0604020202020204" pitchFamily="34" charset="0"/>
                <a:cs typeface="Arial" panose="020B0604020202020204" pitchFamily="34" charset="0"/>
              </a:rPr>
              <a:t>Copyright © 2024 Discovery Education. All rights reserved. Discovery Education, Inc.</a:t>
            </a:r>
          </a:p>
        </p:txBody>
      </p:sp>
      <p:grpSp>
        <p:nvGrpSpPr>
          <p:cNvPr id="4" name="Group 3">
            <a:extLst>
              <a:ext uri="{FF2B5EF4-FFF2-40B4-BE49-F238E27FC236}">
                <a16:creationId xmlns:a16="http://schemas.microsoft.com/office/drawing/2014/main" id="{98214D16-9058-E1E5-9D03-EF96AB9EF4CD}"/>
              </a:ext>
            </a:extLst>
          </p:cNvPr>
          <p:cNvGrpSpPr/>
          <p:nvPr userDrawn="1"/>
        </p:nvGrpSpPr>
        <p:grpSpPr>
          <a:xfrm>
            <a:off x="457200" y="6324634"/>
            <a:ext cx="1458337" cy="274115"/>
            <a:chOff x="414006" y="6198388"/>
            <a:chExt cx="2129990" cy="400362"/>
          </a:xfrm>
        </p:grpSpPr>
        <p:pic>
          <p:nvPicPr>
            <p:cNvPr id="9" name="Picture 8" descr="A picture containing dark, sitting, front, light&#10;&#10;Description automatically generated">
              <a:extLst>
                <a:ext uri="{FF2B5EF4-FFF2-40B4-BE49-F238E27FC236}">
                  <a16:creationId xmlns:a16="http://schemas.microsoft.com/office/drawing/2014/main" id="{9BFA121A-771B-EB05-5167-D82BF0593CD2}"/>
                </a:ext>
              </a:extLst>
            </p:cNvPr>
            <p:cNvPicPr>
              <a:picLocks noChangeAspect="1"/>
            </p:cNvPicPr>
            <p:nvPr userDrawn="1"/>
          </p:nvPicPr>
          <p:blipFill>
            <a:blip r:embed="rId8"/>
            <a:stretch>
              <a:fillRect/>
            </a:stretch>
          </p:blipFill>
          <p:spPr>
            <a:xfrm>
              <a:off x="414006" y="6198388"/>
              <a:ext cx="472124" cy="400362"/>
            </a:xfrm>
            <a:prstGeom prst="rect">
              <a:avLst/>
            </a:prstGeom>
          </p:spPr>
        </p:pic>
        <p:pic>
          <p:nvPicPr>
            <p:cNvPr id="11" name="Picture 10" descr="Icon&#10;&#10;Description automatically generated">
              <a:extLst>
                <a:ext uri="{FF2B5EF4-FFF2-40B4-BE49-F238E27FC236}">
                  <a16:creationId xmlns:a16="http://schemas.microsoft.com/office/drawing/2014/main" id="{76D6C27B-1124-47B9-A193-64F9AB6850C2}"/>
                </a:ext>
              </a:extLst>
            </p:cNvPr>
            <p:cNvPicPr>
              <a:picLocks noChangeAspect="1"/>
            </p:cNvPicPr>
            <p:nvPr userDrawn="1"/>
          </p:nvPicPr>
          <p:blipFill>
            <a:blip r:embed="rId9"/>
            <a:stretch>
              <a:fillRect/>
            </a:stretch>
          </p:blipFill>
          <p:spPr>
            <a:xfrm>
              <a:off x="1236127" y="6232862"/>
              <a:ext cx="1307869" cy="365760"/>
            </a:xfrm>
            <a:prstGeom prst="rect">
              <a:avLst/>
            </a:prstGeom>
          </p:spPr>
        </p:pic>
        <p:cxnSp>
          <p:nvCxnSpPr>
            <p:cNvPr id="12" name="Straight Connector 11">
              <a:extLst>
                <a:ext uri="{FF2B5EF4-FFF2-40B4-BE49-F238E27FC236}">
                  <a16:creationId xmlns:a16="http://schemas.microsoft.com/office/drawing/2014/main" id="{EE5B0E7A-6214-F944-66A8-BF56445D13A4}"/>
                </a:ext>
              </a:extLst>
            </p:cNvPr>
            <p:cNvCxnSpPr>
              <a:cxnSpLocks/>
            </p:cNvCxnSpPr>
            <p:nvPr userDrawn="1"/>
          </p:nvCxnSpPr>
          <p:spPr>
            <a:xfrm>
              <a:off x="1057013" y="6232862"/>
              <a:ext cx="0" cy="365760"/>
            </a:xfrm>
            <a:prstGeom prst="line">
              <a:avLst/>
            </a:prstGeom>
          </p:spPr>
          <p:style>
            <a:lnRef idx="1">
              <a:schemeClr val="dk1"/>
            </a:lnRef>
            <a:fillRef idx="0">
              <a:schemeClr val="dk1"/>
            </a:fillRef>
            <a:effectRef idx="0">
              <a:schemeClr val="dk1"/>
            </a:effectRef>
            <a:fontRef idx="minor">
              <a:schemeClr val="tx1"/>
            </a:fontRef>
          </p:style>
        </p:cxnSp>
      </p:grpSp>
      <p:pic>
        <p:nvPicPr>
          <p:cNvPr id="5" name="Picture 4" descr="A black and purple rectangle&#10;&#10;Description automatically generated">
            <a:extLst>
              <a:ext uri="{FF2B5EF4-FFF2-40B4-BE49-F238E27FC236}">
                <a16:creationId xmlns:a16="http://schemas.microsoft.com/office/drawing/2014/main" id="{80CF1A07-06C4-C3F9-96BB-6D4504FC47AD}"/>
              </a:ext>
            </a:extLst>
          </p:cNvPr>
          <p:cNvPicPr>
            <a:picLocks noChangeAspect="1"/>
          </p:cNvPicPr>
          <p:nvPr userDrawn="1"/>
        </p:nvPicPr>
        <p:blipFill rotWithShape="1">
          <a:blip r:embed="rId10"/>
          <a:srcRect r="29012"/>
          <a:stretch/>
        </p:blipFill>
        <p:spPr>
          <a:xfrm>
            <a:off x="7663541" y="365124"/>
            <a:ext cx="1480459" cy="548640"/>
          </a:xfrm>
          <a:prstGeom prst="rect">
            <a:avLst/>
          </a:prstGeom>
        </p:spPr>
      </p:pic>
    </p:spTree>
    <p:extLst>
      <p:ext uri="{BB962C8B-B14F-4D97-AF65-F5344CB8AC3E}">
        <p14:creationId xmlns:p14="http://schemas.microsoft.com/office/powerpoint/2010/main" val="178017421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8" r:id="rId5"/>
    <p:sldLayoutId id="2147483689" r:id="rId6"/>
  </p:sldLayoutIdLst>
  <p:txStyles>
    <p:titleStyle>
      <a:lvl1pPr algn="l" defTabSz="914400" rtl="0" eaLnBrk="1" latinLnBrk="0" hangingPunct="1">
        <a:lnSpc>
          <a:spcPct val="90000"/>
        </a:lnSpc>
        <a:spcBef>
          <a:spcPct val="0"/>
        </a:spcBef>
        <a:buNone/>
        <a:defRPr sz="3000" b="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4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935A92-1D79-1241-A50A-94AA9AF611B1}"/>
              </a:ext>
            </a:extLst>
          </p:cNvPr>
          <p:cNvSpPr>
            <a:spLocks noGrp="1"/>
          </p:cNvSpPr>
          <p:nvPr>
            <p:ph type="ctrTitle"/>
          </p:nvPr>
        </p:nvSpPr>
        <p:spPr>
          <a:xfrm>
            <a:off x="679408" y="2701695"/>
            <a:ext cx="3892592" cy="1436665"/>
          </a:xfrm>
        </p:spPr>
        <p:txBody>
          <a:bodyPr/>
          <a:lstStyle/>
          <a:p>
            <a:r>
              <a:rPr lang="en-US" sz="5400" dirty="0"/>
              <a:t>Career Exploration</a:t>
            </a:r>
          </a:p>
        </p:txBody>
      </p:sp>
      <p:sp>
        <p:nvSpPr>
          <p:cNvPr id="5" name="Subtitle 4">
            <a:extLst>
              <a:ext uri="{FF2B5EF4-FFF2-40B4-BE49-F238E27FC236}">
                <a16:creationId xmlns:a16="http://schemas.microsoft.com/office/drawing/2014/main" id="{5DEA4EF0-59EB-FD42-BEDB-F90A4F0DC919}"/>
              </a:ext>
            </a:extLst>
          </p:cNvPr>
          <p:cNvSpPr>
            <a:spLocks noGrp="1"/>
          </p:cNvSpPr>
          <p:nvPr>
            <p:ph type="subTitle" idx="1"/>
          </p:nvPr>
        </p:nvSpPr>
        <p:spPr/>
        <p:txBody>
          <a:bodyPr/>
          <a:lstStyle/>
          <a:p>
            <a:r>
              <a:rPr lang="en-US" dirty="0"/>
              <a:t>Digital Lesson Bundle</a:t>
            </a:r>
          </a:p>
        </p:txBody>
      </p:sp>
    </p:spTree>
    <p:extLst>
      <p:ext uri="{BB962C8B-B14F-4D97-AF65-F5344CB8AC3E}">
        <p14:creationId xmlns:p14="http://schemas.microsoft.com/office/powerpoint/2010/main" val="1224458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9732-C75F-52CF-AB8C-D082911258E2}"/>
              </a:ext>
            </a:extLst>
          </p:cNvPr>
          <p:cNvSpPr>
            <a:spLocks noGrp="1"/>
          </p:cNvSpPr>
          <p:nvPr>
            <p:ph type="title"/>
          </p:nvPr>
        </p:nvSpPr>
        <p:spPr/>
        <p:txBody>
          <a:bodyPr/>
          <a:lstStyle/>
          <a:p>
            <a:r>
              <a:rPr lang="en-US" dirty="0"/>
              <a:t>Present!</a:t>
            </a:r>
          </a:p>
        </p:txBody>
      </p:sp>
      <p:pic>
        <p:nvPicPr>
          <p:cNvPr id="13" name="Content Placeholder 12" descr="A group of people sitting at a table&#10;&#10;Description automatically generated">
            <a:extLst>
              <a:ext uri="{FF2B5EF4-FFF2-40B4-BE49-F238E27FC236}">
                <a16:creationId xmlns:a16="http://schemas.microsoft.com/office/drawing/2014/main" id="{914CC01F-5F40-47DD-914A-F18E9984F756}"/>
              </a:ext>
            </a:extLst>
          </p:cNvPr>
          <p:cNvPicPr>
            <a:picLocks noGrp="1" noChangeAspect="1"/>
          </p:cNvPicPr>
          <p:nvPr>
            <p:ph idx="1"/>
          </p:nvPr>
        </p:nvPicPr>
        <p:blipFill>
          <a:blip r:embed="rId3"/>
          <a:stretch>
            <a:fillRect/>
          </a:stretch>
        </p:blipFill>
        <p:spPr>
          <a:xfrm>
            <a:off x="457200" y="1808563"/>
            <a:ext cx="8102184" cy="3240874"/>
          </a:xfrm>
        </p:spPr>
      </p:pic>
    </p:spTree>
    <p:extLst>
      <p:ext uri="{BB962C8B-B14F-4D97-AF65-F5344CB8AC3E}">
        <p14:creationId xmlns:p14="http://schemas.microsoft.com/office/powerpoint/2010/main" val="333575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1528-6D0E-5044-10D1-E3781ACA83F3}"/>
              </a:ext>
            </a:extLst>
          </p:cNvPr>
          <p:cNvSpPr>
            <a:spLocks noGrp="1"/>
          </p:cNvSpPr>
          <p:nvPr>
            <p:ph type="title"/>
          </p:nvPr>
        </p:nvSpPr>
        <p:spPr/>
        <p:txBody>
          <a:bodyPr/>
          <a:lstStyle/>
          <a:p>
            <a:r>
              <a:rPr lang="en-US" dirty="0"/>
              <a:t>Take Time to Reflect</a:t>
            </a:r>
          </a:p>
        </p:txBody>
      </p:sp>
      <p:sp>
        <p:nvSpPr>
          <p:cNvPr id="9" name="TextBox 8">
            <a:extLst>
              <a:ext uri="{FF2B5EF4-FFF2-40B4-BE49-F238E27FC236}">
                <a16:creationId xmlns:a16="http://schemas.microsoft.com/office/drawing/2014/main" id="{C19C6A30-2250-2CBA-4BCF-8EAF5F987B06}"/>
              </a:ext>
            </a:extLst>
          </p:cNvPr>
          <p:cNvSpPr txBox="1"/>
          <p:nvPr/>
        </p:nvSpPr>
        <p:spPr>
          <a:xfrm>
            <a:off x="3603228" y="1716814"/>
            <a:ext cx="5083569" cy="971334"/>
          </a:xfrm>
          <a:prstGeom prst="rect">
            <a:avLst/>
          </a:prstGeom>
          <a:noFill/>
        </p:spPr>
        <p:txBody>
          <a:bodyPr wrap="square" lIns="91440" rIns="91440">
            <a:noAutofit/>
          </a:bodyPr>
          <a:lstStyle/>
          <a:p>
            <a:r>
              <a:rPr lang="en-US" sz="2400" b="1" dirty="0"/>
              <a:t>How did you use the 4Cs?</a:t>
            </a:r>
          </a:p>
        </p:txBody>
      </p:sp>
      <p:sp>
        <p:nvSpPr>
          <p:cNvPr id="11" name="TextBox 10">
            <a:extLst>
              <a:ext uri="{FF2B5EF4-FFF2-40B4-BE49-F238E27FC236}">
                <a16:creationId xmlns:a16="http://schemas.microsoft.com/office/drawing/2014/main" id="{36CC07DC-667E-7118-FC0C-07A44586F3BC}"/>
              </a:ext>
            </a:extLst>
          </p:cNvPr>
          <p:cNvSpPr txBox="1"/>
          <p:nvPr/>
        </p:nvSpPr>
        <p:spPr>
          <a:xfrm>
            <a:off x="3603229" y="3154680"/>
            <a:ext cx="5083568" cy="971334"/>
          </a:xfrm>
          <a:prstGeom prst="rect">
            <a:avLst/>
          </a:prstGeom>
          <a:noFill/>
        </p:spPr>
        <p:txBody>
          <a:bodyPr wrap="square" lIns="91440" rIns="91440">
            <a:noAutofit/>
          </a:bodyPr>
          <a:lstStyle/>
          <a:p>
            <a:r>
              <a:rPr lang="en-US" sz="2400" b="1" dirty="0"/>
              <a:t>Did you learn about a career that interests you?</a:t>
            </a:r>
          </a:p>
        </p:txBody>
      </p:sp>
      <p:sp>
        <p:nvSpPr>
          <p:cNvPr id="12" name="Content Placeholder 6">
            <a:extLst>
              <a:ext uri="{FF2B5EF4-FFF2-40B4-BE49-F238E27FC236}">
                <a16:creationId xmlns:a16="http://schemas.microsoft.com/office/drawing/2014/main" id="{0C9F551D-FC78-C271-0E01-02B15E4A525F}"/>
              </a:ext>
            </a:extLst>
          </p:cNvPr>
          <p:cNvSpPr txBox="1">
            <a:spLocks/>
          </p:cNvSpPr>
          <p:nvPr/>
        </p:nvSpPr>
        <p:spPr>
          <a:xfrm>
            <a:off x="6133452" y="1371600"/>
            <a:ext cx="2553345" cy="205740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400"/>
              </a:spcAft>
              <a:buClr>
                <a:schemeClr val="accent1"/>
              </a:buClr>
              <a:buFont typeface="Arial" panose="020B0604020202020204" pitchFamily="34" charset="0"/>
              <a:buChar char="•"/>
              <a:defRPr lang="en-US" sz="2000" kern="1200" dirty="0" smtClean="0">
                <a:solidFill>
                  <a:schemeClr val="tx1"/>
                </a:solidFill>
                <a:latin typeface="+mn-lt"/>
                <a:ea typeface="+mn-ea"/>
                <a:cs typeface="+mn-cs"/>
              </a:defRPr>
            </a:lvl2pPr>
            <a:lvl3pPr marL="1143000" indent="-228600" algn="l" defTabSz="914400" rtl="0" eaLnBrk="1" latinLnBrk="0" hangingPunct="1">
              <a:lnSpc>
                <a:spcPct val="100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4" name="TextBox 13">
            <a:extLst>
              <a:ext uri="{FF2B5EF4-FFF2-40B4-BE49-F238E27FC236}">
                <a16:creationId xmlns:a16="http://schemas.microsoft.com/office/drawing/2014/main" id="{EEEB52F3-E00C-1790-DEED-796EDFB79F81}"/>
              </a:ext>
            </a:extLst>
          </p:cNvPr>
          <p:cNvSpPr txBox="1"/>
          <p:nvPr/>
        </p:nvSpPr>
        <p:spPr>
          <a:xfrm>
            <a:off x="3603228" y="4772084"/>
            <a:ext cx="5083567" cy="971334"/>
          </a:xfrm>
          <a:prstGeom prst="rect">
            <a:avLst/>
          </a:prstGeom>
          <a:noFill/>
        </p:spPr>
        <p:txBody>
          <a:bodyPr wrap="square" lIns="91440" rIns="91440">
            <a:noAutofit/>
          </a:bodyPr>
          <a:lstStyle/>
          <a:p>
            <a:r>
              <a:rPr lang="en-US" sz="2400" b="1" dirty="0"/>
              <a:t>What do you think is the key takeaway?</a:t>
            </a:r>
          </a:p>
        </p:txBody>
      </p:sp>
      <p:pic>
        <p:nvPicPr>
          <p:cNvPr id="21" name="Picture 2">
            <a:extLst>
              <a:ext uri="{FF2B5EF4-FFF2-40B4-BE49-F238E27FC236}">
                <a16:creationId xmlns:a16="http://schemas.microsoft.com/office/drawing/2014/main" id="{39F22CCF-42FA-9475-C20B-434B3B3A38E4}"/>
              </a:ext>
            </a:extLst>
          </p:cNvPr>
          <p:cNvPicPr>
            <a:picLocks noChangeAspect="1" noChangeArrowheads="1"/>
          </p:cNvPicPr>
          <p:nvPr/>
        </p:nvPicPr>
        <p:blipFill>
          <a:blip r:embed="rId3"/>
          <a:srcRect/>
          <a:stretch/>
        </p:blipFill>
        <p:spPr bwMode="auto">
          <a:xfrm>
            <a:off x="457200" y="1381646"/>
            <a:ext cx="2775330" cy="11631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7CC3F77D-72B7-A74B-4983-68687C4AF902}"/>
              </a:ext>
            </a:extLst>
          </p:cNvPr>
          <p:cNvPicPr>
            <a:picLocks noChangeAspect="1" noChangeArrowheads="1"/>
          </p:cNvPicPr>
          <p:nvPr/>
        </p:nvPicPr>
        <p:blipFill>
          <a:blip r:embed="rId4"/>
          <a:srcRect/>
          <a:stretch/>
        </p:blipFill>
        <p:spPr bwMode="auto">
          <a:xfrm>
            <a:off x="457200" y="3000744"/>
            <a:ext cx="2775330" cy="11252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a:extLst>
              <a:ext uri="{FF2B5EF4-FFF2-40B4-BE49-F238E27FC236}">
                <a16:creationId xmlns:a16="http://schemas.microsoft.com/office/drawing/2014/main" id="{F4F7D8F9-4B14-7801-5616-FAF228670355}"/>
              </a:ext>
            </a:extLst>
          </p:cNvPr>
          <p:cNvPicPr>
            <a:picLocks noChangeAspect="1" noChangeArrowheads="1"/>
          </p:cNvPicPr>
          <p:nvPr/>
        </p:nvPicPr>
        <p:blipFill>
          <a:blip r:embed="rId5"/>
          <a:srcRect/>
          <a:stretch/>
        </p:blipFill>
        <p:spPr bwMode="auto">
          <a:xfrm>
            <a:off x="457199" y="4629221"/>
            <a:ext cx="2775330" cy="1137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05D5-0755-AD44-BDFD-33038FEAC132}"/>
              </a:ext>
            </a:extLst>
          </p:cNvPr>
          <p:cNvSpPr>
            <a:spLocks noGrp="1"/>
          </p:cNvSpPr>
          <p:nvPr>
            <p:ph type="title"/>
          </p:nvPr>
        </p:nvSpPr>
        <p:spPr/>
        <p:txBody>
          <a:bodyPr/>
          <a:lstStyle/>
          <a:p>
            <a:r>
              <a:rPr lang="en-US"/>
              <a:t>Turn and Talk</a:t>
            </a:r>
            <a:endParaRPr lang="en-US" dirty="0"/>
          </a:p>
        </p:txBody>
      </p:sp>
      <p:sp>
        <p:nvSpPr>
          <p:cNvPr id="15" name="Content Placeholder 14">
            <a:extLst>
              <a:ext uri="{FF2B5EF4-FFF2-40B4-BE49-F238E27FC236}">
                <a16:creationId xmlns:a16="http://schemas.microsoft.com/office/drawing/2014/main" id="{D70F9BE6-47BC-7671-DB54-376D7355EC8C}"/>
              </a:ext>
            </a:extLst>
          </p:cNvPr>
          <p:cNvSpPr>
            <a:spLocks noGrp="1"/>
          </p:cNvSpPr>
          <p:nvPr>
            <p:ph idx="1"/>
          </p:nvPr>
        </p:nvSpPr>
        <p:spPr/>
        <p:txBody>
          <a:bodyPr/>
          <a:lstStyle/>
          <a:p>
            <a:pPr>
              <a:lnSpc>
                <a:spcPct val="150000"/>
              </a:lnSpc>
            </a:pPr>
            <a:r>
              <a:rPr lang="en-US" dirty="0"/>
              <a:t>What are 21</a:t>
            </a:r>
            <a:r>
              <a:rPr lang="en-US" baseline="30000" dirty="0"/>
              <a:t>st</a:t>
            </a:r>
            <a:r>
              <a:rPr lang="en-US" dirty="0"/>
              <a:t> Century Skills?</a:t>
            </a:r>
          </a:p>
          <a:p>
            <a:pPr>
              <a:lnSpc>
                <a:spcPct val="150000"/>
              </a:lnSpc>
            </a:pPr>
            <a:r>
              <a:rPr lang="en-US" dirty="0"/>
              <a:t>What are examples of 21</a:t>
            </a:r>
            <a:r>
              <a:rPr lang="en-US" baseline="30000" dirty="0"/>
              <a:t>st</a:t>
            </a:r>
            <a:r>
              <a:rPr lang="en-US" dirty="0"/>
              <a:t> Century Skills?</a:t>
            </a:r>
          </a:p>
          <a:p>
            <a:pPr>
              <a:lnSpc>
                <a:spcPct val="150000"/>
              </a:lnSpc>
            </a:pPr>
            <a:r>
              <a:rPr lang="en-US" dirty="0"/>
              <a:t>What are the 4Cs?</a:t>
            </a:r>
          </a:p>
          <a:p>
            <a:pPr>
              <a:lnSpc>
                <a:spcPct val="150000"/>
              </a:lnSpc>
            </a:pPr>
            <a:r>
              <a:rPr lang="en-US" dirty="0"/>
              <a:t>Why are the 4Cs important?</a:t>
            </a:r>
          </a:p>
        </p:txBody>
      </p:sp>
      <p:pic>
        <p:nvPicPr>
          <p:cNvPr id="23" name="Picture 22" descr="A yellow and orange circles on a black background&#10;&#10;Description automatically generated">
            <a:extLst>
              <a:ext uri="{FF2B5EF4-FFF2-40B4-BE49-F238E27FC236}">
                <a16:creationId xmlns:a16="http://schemas.microsoft.com/office/drawing/2014/main" id="{648FC606-8339-5D5E-0AA1-FA27BF5AFE01}"/>
              </a:ext>
            </a:extLst>
          </p:cNvPr>
          <p:cNvPicPr>
            <a:picLocks noChangeAspect="1"/>
          </p:cNvPicPr>
          <p:nvPr/>
        </p:nvPicPr>
        <p:blipFill>
          <a:blip r:embed="rId3"/>
          <a:stretch>
            <a:fillRect/>
          </a:stretch>
        </p:blipFill>
        <p:spPr>
          <a:xfrm>
            <a:off x="1917700" y="3813331"/>
            <a:ext cx="5308600" cy="1270000"/>
          </a:xfrm>
          <a:prstGeom prst="rect">
            <a:avLst/>
          </a:prstGeom>
        </p:spPr>
      </p:pic>
    </p:spTree>
    <p:extLst>
      <p:ext uri="{BB962C8B-B14F-4D97-AF65-F5344CB8AC3E}">
        <p14:creationId xmlns:p14="http://schemas.microsoft.com/office/powerpoint/2010/main" val="150652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up)">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up)">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up)">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up)">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1C671-564B-2FD2-1023-9AE4C7A5D9C0}"/>
              </a:ext>
            </a:extLst>
          </p:cNvPr>
          <p:cNvSpPr>
            <a:spLocks noGrp="1"/>
          </p:cNvSpPr>
          <p:nvPr>
            <p:ph type="title"/>
          </p:nvPr>
        </p:nvSpPr>
        <p:spPr/>
        <p:txBody>
          <a:bodyPr/>
          <a:lstStyle/>
          <a:p>
            <a:r>
              <a:rPr lang="en-US" dirty="0"/>
              <a:t>Pathway to the Future</a:t>
            </a:r>
          </a:p>
        </p:txBody>
      </p:sp>
      <p:sp>
        <p:nvSpPr>
          <p:cNvPr id="3" name="Content Placeholder 2">
            <a:extLst>
              <a:ext uri="{FF2B5EF4-FFF2-40B4-BE49-F238E27FC236}">
                <a16:creationId xmlns:a16="http://schemas.microsoft.com/office/drawing/2014/main" id="{DDD3FEEF-56D8-6DAD-A481-28BDCDFDEF51}"/>
              </a:ext>
            </a:extLst>
          </p:cNvPr>
          <p:cNvSpPr>
            <a:spLocks noGrp="1"/>
          </p:cNvSpPr>
          <p:nvPr>
            <p:ph idx="1"/>
          </p:nvPr>
        </p:nvSpPr>
        <p:spPr>
          <a:xfrm>
            <a:off x="457199" y="1371600"/>
            <a:ext cx="8438827" cy="4572000"/>
          </a:xfrm>
        </p:spPr>
        <p:txBody>
          <a:bodyPr/>
          <a:lstStyle/>
          <a:p>
            <a:pPr>
              <a:lnSpc>
                <a:spcPct val="150000"/>
              </a:lnSpc>
            </a:pPr>
            <a:r>
              <a:rPr lang="en-US" dirty="0"/>
              <a:t>I need to go to college to get a good job.</a:t>
            </a:r>
          </a:p>
          <a:p>
            <a:pPr>
              <a:lnSpc>
                <a:spcPct val="150000"/>
              </a:lnSpc>
            </a:pPr>
            <a:r>
              <a:rPr lang="en-US" dirty="0"/>
              <a:t>Trade school is as valuable as college.</a:t>
            </a:r>
          </a:p>
          <a:p>
            <a:pPr>
              <a:lnSpc>
                <a:spcPct val="150000"/>
              </a:lnSpc>
            </a:pPr>
            <a:r>
              <a:rPr lang="en-US" dirty="0"/>
              <a:t>Internships aren’t useful for people who want to work in manufacturing.</a:t>
            </a:r>
          </a:p>
          <a:p>
            <a:pPr>
              <a:lnSpc>
                <a:spcPct val="150000"/>
              </a:lnSpc>
            </a:pPr>
            <a:r>
              <a:rPr lang="en-US" dirty="0"/>
              <a:t>My grades are a good predictor of my future success.</a:t>
            </a:r>
          </a:p>
        </p:txBody>
      </p:sp>
      <p:pic>
        <p:nvPicPr>
          <p:cNvPr id="10" name="Picture 9" descr="A thumb up in a circle with stars around it&#10;&#10;Description automatically generated">
            <a:extLst>
              <a:ext uri="{FF2B5EF4-FFF2-40B4-BE49-F238E27FC236}">
                <a16:creationId xmlns:a16="http://schemas.microsoft.com/office/drawing/2014/main" id="{A609F841-D4C4-718C-BFB6-65B75047C7FB}"/>
              </a:ext>
            </a:extLst>
          </p:cNvPr>
          <p:cNvPicPr>
            <a:picLocks noChangeAspect="1"/>
          </p:cNvPicPr>
          <p:nvPr/>
        </p:nvPicPr>
        <p:blipFill>
          <a:blip r:embed="rId3"/>
          <a:stretch>
            <a:fillRect/>
          </a:stretch>
        </p:blipFill>
        <p:spPr>
          <a:xfrm>
            <a:off x="3197121" y="3554012"/>
            <a:ext cx="2749758" cy="2389588"/>
          </a:xfrm>
          <a:prstGeom prst="rect">
            <a:avLst/>
          </a:prstGeom>
        </p:spPr>
      </p:pic>
    </p:spTree>
    <p:extLst>
      <p:ext uri="{BB962C8B-B14F-4D97-AF65-F5344CB8AC3E}">
        <p14:creationId xmlns:p14="http://schemas.microsoft.com/office/powerpoint/2010/main" val="32754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095D-69B0-5560-A4DA-439974D63131}"/>
              </a:ext>
            </a:extLst>
          </p:cNvPr>
          <p:cNvSpPr>
            <a:spLocks noGrp="1"/>
          </p:cNvSpPr>
          <p:nvPr>
            <p:ph type="title"/>
          </p:nvPr>
        </p:nvSpPr>
        <p:spPr/>
        <p:txBody>
          <a:bodyPr/>
          <a:lstStyle/>
          <a:p>
            <a:r>
              <a:rPr lang="en-US" dirty="0"/>
              <a:t>Collaborative Teams</a:t>
            </a:r>
          </a:p>
        </p:txBody>
      </p:sp>
      <p:sp>
        <p:nvSpPr>
          <p:cNvPr id="3" name="Content Placeholder 2">
            <a:extLst>
              <a:ext uri="{FF2B5EF4-FFF2-40B4-BE49-F238E27FC236}">
                <a16:creationId xmlns:a16="http://schemas.microsoft.com/office/drawing/2014/main" id="{B83E1BE4-B34E-98B5-05A3-F92DE0C799A9}"/>
              </a:ext>
            </a:extLst>
          </p:cNvPr>
          <p:cNvSpPr>
            <a:spLocks noGrp="1"/>
          </p:cNvSpPr>
          <p:nvPr>
            <p:ph idx="1"/>
          </p:nvPr>
        </p:nvSpPr>
        <p:spPr/>
        <p:txBody>
          <a:bodyPr/>
          <a:lstStyle/>
          <a:p>
            <a:pPr marL="0" indent="0" algn="ctr">
              <a:buNone/>
            </a:pPr>
            <a:r>
              <a:rPr lang="en-US" sz="2400" b="1" i="0" dirty="0">
                <a:solidFill>
                  <a:schemeClr val="accent2"/>
                </a:solidFill>
                <a:effectLst/>
                <a:highlight>
                  <a:srgbClr val="FFFFFF"/>
                </a:highlight>
                <a:latin typeface="Arial" panose="020B0604020202020204" pitchFamily="34" charset="0"/>
                <a:cs typeface="Arial" panose="020B0604020202020204" pitchFamily="34" charset="0"/>
              </a:rPr>
              <a:t>Effective collaboration with your peers can lead to better problem solving, increased productivity, flexibility, and more successful communication.</a:t>
            </a:r>
            <a:endParaRPr lang="en-US" sz="2400" b="1" dirty="0">
              <a:solidFill>
                <a:schemeClr val="accent2"/>
              </a:solidFill>
              <a:latin typeface="Arial" panose="020B0604020202020204" pitchFamily="34" charset="0"/>
              <a:cs typeface="Arial" panose="020B0604020202020204" pitchFamily="34" charset="0"/>
            </a:endParaRPr>
          </a:p>
        </p:txBody>
      </p:sp>
      <p:pic>
        <p:nvPicPr>
          <p:cNvPr id="6" name="Picture 5" descr="A cartoon of a paper with colorful circles&#10;&#10;Description automatically generated with medium confidence">
            <a:extLst>
              <a:ext uri="{FF2B5EF4-FFF2-40B4-BE49-F238E27FC236}">
                <a16:creationId xmlns:a16="http://schemas.microsoft.com/office/drawing/2014/main" id="{81AC6E3C-9CAA-366B-A2B1-65D17651F309}"/>
              </a:ext>
            </a:extLst>
          </p:cNvPr>
          <p:cNvPicPr>
            <a:picLocks noChangeAspect="1"/>
          </p:cNvPicPr>
          <p:nvPr/>
        </p:nvPicPr>
        <p:blipFill>
          <a:blip r:embed="rId3"/>
          <a:stretch>
            <a:fillRect/>
          </a:stretch>
        </p:blipFill>
        <p:spPr>
          <a:xfrm>
            <a:off x="1117600" y="2864293"/>
            <a:ext cx="6908800" cy="2882900"/>
          </a:xfrm>
          <a:prstGeom prst="rect">
            <a:avLst/>
          </a:prstGeom>
        </p:spPr>
      </p:pic>
    </p:spTree>
    <p:extLst>
      <p:ext uri="{BB962C8B-B14F-4D97-AF65-F5344CB8AC3E}">
        <p14:creationId xmlns:p14="http://schemas.microsoft.com/office/powerpoint/2010/main" val="4191149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55FC-8A7E-6FA7-CB3F-0C0A9FB5E995}"/>
              </a:ext>
            </a:extLst>
          </p:cNvPr>
          <p:cNvSpPr>
            <a:spLocks noGrp="1"/>
          </p:cNvSpPr>
          <p:nvPr>
            <p:ph type="title"/>
          </p:nvPr>
        </p:nvSpPr>
        <p:spPr>
          <a:xfrm>
            <a:off x="457200" y="365125"/>
            <a:ext cx="7058297" cy="548640"/>
          </a:xfrm>
        </p:spPr>
        <p:txBody>
          <a:bodyPr/>
          <a:lstStyle/>
          <a:p>
            <a:r>
              <a:rPr lang="en-US" dirty="0"/>
              <a:t>Career Exploration Road Map</a:t>
            </a:r>
          </a:p>
        </p:txBody>
      </p:sp>
      <p:pic>
        <p:nvPicPr>
          <p:cNvPr id="10" name="Content Placeholder 9" descr="A screenshot of a phone&#10;&#10;Description automatically generated">
            <a:extLst>
              <a:ext uri="{FF2B5EF4-FFF2-40B4-BE49-F238E27FC236}">
                <a16:creationId xmlns:a16="http://schemas.microsoft.com/office/drawing/2014/main" id="{EBAF5CF7-21FD-8E30-DB94-EF1E9AD58198}"/>
              </a:ext>
            </a:extLst>
          </p:cNvPr>
          <p:cNvPicPr>
            <a:picLocks noGrp="1" noChangeAspect="1"/>
          </p:cNvPicPr>
          <p:nvPr>
            <p:ph idx="1"/>
          </p:nvPr>
        </p:nvPicPr>
        <p:blipFill>
          <a:blip r:embed="rId3"/>
          <a:stretch>
            <a:fillRect/>
          </a:stretch>
        </p:blipFill>
        <p:spPr>
          <a:xfrm>
            <a:off x="457200" y="2105891"/>
            <a:ext cx="8229600" cy="3103418"/>
          </a:xfrm>
          <a:prstGeom prst="rect">
            <a:avLst/>
          </a:prstGeom>
        </p:spPr>
      </p:pic>
    </p:spTree>
    <p:extLst>
      <p:ext uri="{BB962C8B-B14F-4D97-AF65-F5344CB8AC3E}">
        <p14:creationId xmlns:p14="http://schemas.microsoft.com/office/powerpoint/2010/main" val="103681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791F-E10D-574A-77F2-F444BA27E70A}"/>
              </a:ext>
            </a:extLst>
          </p:cNvPr>
          <p:cNvSpPr>
            <a:spLocks noGrp="1"/>
          </p:cNvSpPr>
          <p:nvPr>
            <p:ph type="title"/>
          </p:nvPr>
        </p:nvSpPr>
        <p:spPr>
          <a:xfrm>
            <a:off x="457200" y="365125"/>
            <a:ext cx="7058297" cy="548640"/>
          </a:xfrm>
        </p:spPr>
        <p:txBody>
          <a:bodyPr/>
          <a:lstStyle/>
          <a:p>
            <a:r>
              <a:rPr lang="en-US" dirty="0"/>
              <a:t>Career Selection</a:t>
            </a:r>
          </a:p>
        </p:txBody>
      </p:sp>
      <p:sp>
        <p:nvSpPr>
          <p:cNvPr id="5" name="Content Placeholder 4">
            <a:extLst>
              <a:ext uri="{FF2B5EF4-FFF2-40B4-BE49-F238E27FC236}">
                <a16:creationId xmlns:a16="http://schemas.microsoft.com/office/drawing/2014/main" id="{D0AB5BCF-9376-4F9A-B208-0B54FACB6919}"/>
              </a:ext>
            </a:extLst>
          </p:cNvPr>
          <p:cNvSpPr>
            <a:spLocks noGrp="1"/>
          </p:cNvSpPr>
          <p:nvPr>
            <p:ph idx="1"/>
          </p:nvPr>
        </p:nvSpPr>
        <p:spPr>
          <a:xfrm>
            <a:off x="457200" y="1371600"/>
            <a:ext cx="8229600" cy="4572000"/>
          </a:xfrm>
        </p:spPr>
        <p:txBody>
          <a:bodyPr/>
          <a:lstStyle/>
          <a:p>
            <a:pPr>
              <a:lnSpc>
                <a:spcPct val="150000"/>
              </a:lnSpc>
            </a:pPr>
            <a:r>
              <a:rPr lang="en-US" dirty="0"/>
              <a:t>Choose a 4C</a:t>
            </a:r>
          </a:p>
          <a:p>
            <a:pPr>
              <a:lnSpc>
                <a:spcPct val="150000"/>
              </a:lnSpc>
            </a:pPr>
            <a:r>
              <a:rPr lang="en-US" dirty="0"/>
              <a:t>Degree or No Degree</a:t>
            </a:r>
          </a:p>
          <a:p>
            <a:pPr>
              <a:lnSpc>
                <a:spcPct val="150000"/>
              </a:lnSpc>
            </a:pPr>
            <a:r>
              <a:rPr lang="en-US" dirty="0"/>
              <a:t>STEM or Literacy</a:t>
            </a:r>
          </a:p>
          <a:p>
            <a:pPr>
              <a:lnSpc>
                <a:spcPct val="150000"/>
              </a:lnSpc>
            </a:pPr>
            <a:r>
              <a:rPr lang="en-US" dirty="0"/>
              <a:t>Choose a Career</a:t>
            </a:r>
          </a:p>
        </p:txBody>
      </p:sp>
      <p:pic>
        <p:nvPicPr>
          <p:cNvPr id="10" name="Picture 9" descr="A screenshot of a phone&#10;&#10;Description automatically generated">
            <a:extLst>
              <a:ext uri="{FF2B5EF4-FFF2-40B4-BE49-F238E27FC236}">
                <a16:creationId xmlns:a16="http://schemas.microsoft.com/office/drawing/2014/main" id="{9C2683E2-146C-026C-61FF-EC3E0B26B39A}"/>
              </a:ext>
            </a:extLst>
          </p:cNvPr>
          <p:cNvPicPr>
            <a:picLocks noChangeAspect="1"/>
          </p:cNvPicPr>
          <p:nvPr/>
        </p:nvPicPr>
        <p:blipFill>
          <a:blip r:embed="rId3"/>
          <a:stretch>
            <a:fillRect/>
          </a:stretch>
        </p:blipFill>
        <p:spPr>
          <a:xfrm>
            <a:off x="1844107" y="3657600"/>
            <a:ext cx="5455785" cy="2057399"/>
          </a:xfrm>
          <a:prstGeom prst="rect">
            <a:avLst/>
          </a:prstGeom>
        </p:spPr>
      </p:pic>
    </p:spTree>
    <p:extLst>
      <p:ext uri="{BB962C8B-B14F-4D97-AF65-F5344CB8AC3E}">
        <p14:creationId xmlns:p14="http://schemas.microsoft.com/office/powerpoint/2010/main" val="194284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791F-E10D-574A-77F2-F444BA27E70A}"/>
              </a:ext>
            </a:extLst>
          </p:cNvPr>
          <p:cNvSpPr>
            <a:spLocks noGrp="1"/>
          </p:cNvSpPr>
          <p:nvPr>
            <p:ph type="title"/>
          </p:nvPr>
        </p:nvSpPr>
        <p:spPr>
          <a:xfrm>
            <a:off x="457200" y="365125"/>
            <a:ext cx="7058297" cy="548640"/>
          </a:xfrm>
        </p:spPr>
        <p:txBody>
          <a:bodyPr/>
          <a:lstStyle/>
          <a:p>
            <a:r>
              <a:rPr lang="en-US" dirty="0"/>
              <a:t>Task Delegation</a:t>
            </a:r>
          </a:p>
        </p:txBody>
      </p:sp>
      <p:sp>
        <p:nvSpPr>
          <p:cNvPr id="5" name="Content Placeholder 4">
            <a:extLst>
              <a:ext uri="{FF2B5EF4-FFF2-40B4-BE49-F238E27FC236}">
                <a16:creationId xmlns:a16="http://schemas.microsoft.com/office/drawing/2014/main" id="{D0AB5BCF-9376-4F9A-B208-0B54FACB6919}"/>
              </a:ext>
            </a:extLst>
          </p:cNvPr>
          <p:cNvSpPr>
            <a:spLocks noGrp="1"/>
          </p:cNvSpPr>
          <p:nvPr>
            <p:ph idx="1"/>
          </p:nvPr>
        </p:nvSpPr>
        <p:spPr>
          <a:xfrm>
            <a:off x="457200" y="1371600"/>
            <a:ext cx="8229600" cy="4572000"/>
          </a:xfrm>
        </p:spPr>
        <p:txBody>
          <a:bodyPr/>
          <a:lstStyle/>
          <a:p>
            <a:pPr>
              <a:lnSpc>
                <a:spcPct val="150000"/>
              </a:lnSpc>
            </a:pPr>
            <a:r>
              <a:rPr lang="en-US" dirty="0"/>
              <a:t>Project Manager</a:t>
            </a:r>
          </a:p>
          <a:p>
            <a:pPr>
              <a:lnSpc>
                <a:spcPct val="150000"/>
              </a:lnSpc>
            </a:pPr>
            <a:r>
              <a:rPr lang="en-US" dirty="0"/>
              <a:t>Online Researcher</a:t>
            </a:r>
          </a:p>
          <a:p>
            <a:pPr>
              <a:lnSpc>
                <a:spcPct val="150000"/>
              </a:lnSpc>
            </a:pPr>
            <a:r>
              <a:rPr lang="en-US" dirty="0"/>
              <a:t>Recorder</a:t>
            </a:r>
          </a:p>
          <a:p>
            <a:pPr>
              <a:lnSpc>
                <a:spcPct val="150000"/>
              </a:lnSpc>
            </a:pPr>
            <a:r>
              <a:rPr lang="en-US" dirty="0"/>
              <a:t>Presentation Lead</a:t>
            </a:r>
          </a:p>
        </p:txBody>
      </p:sp>
      <p:pic>
        <p:nvPicPr>
          <p:cNvPr id="10" name="Picture 9" descr="A screenshot of a game&#10;&#10;Description automatically generated">
            <a:extLst>
              <a:ext uri="{FF2B5EF4-FFF2-40B4-BE49-F238E27FC236}">
                <a16:creationId xmlns:a16="http://schemas.microsoft.com/office/drawing/2014/main" id="{1E17AC50-3FED-8A9F-00F2-76F8C92AFEB5}"/>
              </a:ext>
            </a:extLst>
          </p:cNvPr>
          <p:cNvPicPr>
            <a:picLocks noChangeAspect="1"/>
          </p:cNvPicPr>
          <p:nvPr/>
        </p:nvPicPr>
        <p:blipFill>
          <a:blip r:embed="rId3"/>
          <a:stretch>
            <a:fillRect/>
          </a:stretch>
        </p:blipFill>
        <p:spPr>
          <a:xfrm>
            <a:off x="1844107" y="3607228"/>
            <a:ext cx="5671118" cy="2158142"/>
          </a:xfrm>
          <a:prstGeom prst="rect">
            <a:avLst/>
          </a:prstGeom>
        </p:spPr>
      </p:pic>
    </p:spTree>
    <p:extLst>
      <p:ext uri="{BB962C8B-B14F-4D97-AF65-F5344CB8AC3E}">
        <p14:creationId xmlns:p14="http://schemas.microsoft.com/office/powerpoint/2010/main" val="391820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A17BF-8266-6DA7-7DEF-34AF83430297}"/>
              </a:ext>
            </a:extLst>
          </p:cNvPr>
          <p:cNvSpPr>
            <a:spLocks noGrp="1"/>
          </p:cNvSpPr>
          <p:nvPr>
            <p:ph type="title"/>
          </p:nvPr>
        </p:nvSpPr>
        <p:spPr/>
        <p:txBody>
          <a:bodyPr/>
          <a:lstStyle/>
          <a:p>
            <a:r>
              <a:rPr lang="en-US" dirty="0"/>
              <a:t>Communicating Your Research</a:t>
            </a:r>
          </a:p>
        </p:txBody>
      </p:sp>
      <p:pic>
        <p:nvPicPr>
          <p:cNvPr id="7" name="Content Placeholder 6">
            <a:extLst>
              <a:ext uri="{FF2B5EF4-FFF2-40B4-BE49-F238E27FC236}">
                <a16:creationId xmlns:a16="http://schemas.microsoft.com/office/drawing/2014/main" id="{868DE41E-0696-E51B-CA04-6204614BA917}"/>
              </a:ext>
            </a:extLst>
          </p:cNvPr>
          <p:cNvPicPr>
            <a:picLocks noGrp="1" noChangeAspect="1"/>
          </p:cNvPicPr>
          <p:nvPr>
            <p:ph idx="1"/>
          </p:nvPr>
        </p:nvPicPr>
        <p:blipFill>
          <a:blip r:embed="rId3"/>
          <a:stretch>
            <a:fillRect/>
          </a:stretch>
        </p:blipFill>
        <p:spPr>
          <a:xfrm>
            <a:off x="457200" y="1775392"/>
            <a:ext cx="8222105" cy="3307216"/>
          </a:xfrm>
        </p:spPr>
      </p:pic>
    </p:spTree>
    <p:extLst>
      <p:ext uri="{BB962C8B-B14F-4D97-AF65-F5344CB8AC3E}">
        <p14:creationId xmlns:p14="http://schemas.microsoft.com/office/powerpoint/2010/main" val="156712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433EA-1F52-7A04-827D-FB9A692CE57E}"/>
              </a:ext>
            </a:extLst>
          </p:cNvPr>
          <p:cNvSpPr>
            <a:spLocks noGrp="1"/>
          </p:cNvSpPr>
          <p:nvPr>
            <p:ph type="title"/>
          </p:nvPr>
        </p:nvSpPr>
        <p:spPr>
          <a:xfrm>
            <a:off x="457200" y="365125"/>
            <a:ext cx="7058297" cy="548640"/>
          </a:xfrm>
        </p:spPr>
        <p:txBody>
          <a:bodyPr/>
          <a:lstStyle/>
          <a:p>
            <a:r>
              <a:rPr lang="en-US" dirty="0"/>
              <a:t>Ready… Set…</a:t>
            </a:r>
          </a:p>
        </p:txBody>
      </p:sp>
      <p:graphicFrame>
        <p:nvGraphicFramePr>
          <p:cNvPr id="15" name="Content Placeholder 14">
            <a:extLst>
              <a:ext uri="{FF2B5EF4-FFF2-40B4-BE49-F238E27FC236}">
                <a16:creationId xmlns:a16="http://schemas.microsoft.com/office/drawing/2014/main" id="{86313497-38FB-2709-E2A7-C6F2AB2397AB}"/>
              </a:ext>
            </a:extLst>
          </p:cNvPr>
          <p:cNvGraphicFramePr>
            <a:graphicFrameLocks noGrp="1"/>
          </p:cNvGraphicFramePr>
          <p:nvPr>
            <p:ph sz="half" idx="1"/>
            <p:extLst>
              <p:ext uri="{D42A27DB-BD31-4B8C-83A1-F6EECF244321}">
                <p14:modId xmlns:p14="http://schemas.microsoft.com/office/powerpoint/2010/main" val="2340393584"/>
              </p:ext>
            </p:extLst>
          </p:nvPr>
        </p:nvGraphicFramePr>
        <p:xfrm>
          <a:off x="457199" y="1371600"/>
          <a:ext cx="4348977" cy="3337560"/>
        </p:xfrm>
        <a:graphic>
          <a:graphicData uri="http://schemas.openxmlformats.org/drawingml/2006/table">
            <a:tbl>
              <a:tblPr firstRow="1" bandRow="1">
                <a:tableStyleId>{B301B821-A1FF-4177-AEE7-76D212191A09}</a:tableStyleId>
              </a:tblPr>
              <a:tblGrid>
                <a:gridCol w="4348977">
                  <a:extLst>
                    <a:ext uri="{9D8B030D-6E8A-4147-A177-3AD203B41FA5}">
                      <a16:colId xmlns:a16="http://schemas.microsoft.com/office/drawing/2014/main" val="499281457"/>
                    </a:ext>
                  </a:extLst>
                </a:gridCol>
              </a:tblGrid>
              <a:tr h="370840">
                <a:tc>
                  <a:txBody>
                    <a:bodyPr/>
                    <a:lstStyle/>
                    <a:p>
                      <a:r>
                        <a:rPr lang="en-US" dirty="0"/>
                        <a:t>Task</a:t>
                      </a:r>
                    </a:p>
                  </a:txBody>
                  <a:tcPr/>
                </a:tc>
                <a:extLst>
                  <a:ext uri="{0D108BD9-81ED-4DB2-BD59-A6C34878D82A}">
                    <a16:rowId xmlns:a16="http://schemas.microsoft.com/office/drawing/2014/main" val="1258078432"/>
                  </a:ext>
                </a:extLst>
              </a:tr>
              <a:tr h="370840">
                <a:tc>
                  <a:txBody>
                    <a:bodyPr/>
                    <a:lstStyle/>
                    <a:p>
                      <a:r>
                        <a:rPr lang="en-US" sz="1600" dirty="0"/>
                        <a:t>Identify reliable online sources for research</a:t>
                      </a:r>
                    </a:p>
                  </a:txBody>
                  <a:tcPr/>
                </a:tc>
                <a:extLst>
                  <a:ext uri="{0D108BD9-81ED-4DB2-BD59-A6C34878D82A}">
                    <a16:rowId xmlns:a16="http://schemas.microsoft.com/office/drawing/2014/main" val="3578602640"/>
                  </a:ext>
                </a:extLst>
              </a:tr>
              <a:tr h="370840">
                <a:tc>
                  <a:txBody>
                    <a:bodyPr/>
                    <a:lstStyle/>
                    <a:p>
                      <a:r>
                        <a:rPr lang="en-US" sz="1600" dirty="0"/>
                        <a:t>Record research findings</a:t>
                      </a:r>
                    </a:p>
                  </a:txBody>
                  <a:tcPr/>
                </a:tc>
                <a:extLst>
                  <a:ext uri="{0D108BD9-81ED-4DB2-BD59-A6C34878D82A}">
                    <a16:rowId xmlns:a16="http://schemas.microsoft.com/office/drawing/2014/main" val="2017093472"/>
                  </a:ext>
                </a:extLst>
              </a:tr>
              <a:tr h="370840">
                <a:tc>
                  <a:txBody>
                    <a:bodyPr/>
                    <a:lstStyle/>
                    <a:p>
                      <a:r>
                        <a:rPr lang="en-US" sz="1600" dirty="0"/>
                        <a:t>Determine presentation method</a:t>
                      </a:r>
                    </a:p>
                  </a:txBody>
                  <a:tcPr/>
                </a:tc>
                <a:extLst>
                  <a:ext uri="{0D108BD9-81ED-4DB2-BD59-A6C34878D82A}">
                    <a16:rowId xmlns:a16="http://schemas.microsoft.com/office/drawing/2014/main" val="1076904785"/>
                  </a:ext>
                </a:extLst>
              </a:tr>
              <a:tr h="370840">
                <a:tc>
                  <a:txBody>
                    <a:bodyPr/>
                    <a:lstStyle/>
                    <a:p>
                      <a:r>
                        <a:rPr lang="en-US" sz="1600" dirty="0"/>
                        <a:t>Assign presentation roles</a:t>
                      </a:r>
                    </a:p>
                  </a:txBody>
                  <a:tcPr/>
                </a:tc>
                <a:extLst>
                  <a:ext uri="{0D108BD9-81ED-4DB2-BD59-A6C34878D82A}">
                    <a16:rowId xmlns:a16="http://schemas.microsoft.com/office/drawing/2014/main" val="2607477245"/>
                  </a:ext>
                </a:extLst>
              </a:tr>
              <a:tr h="370840">
                <a:tc>
                  <a:txBody>
                    <a:bodyPr/>
                    <a:lstStyle/>
                    <a:p>
                      <a:r>
                        <a:rPr lang="en-US" sz="1600" dirty="0"/>
                        <a:t>Organize information presentation</a:t>
                      </a:r>
                    </a:p>
                  </a:txBody>
                  <a:tcPr/>
                </a:tc>
                <a:extLst>
                  <a:ext uri="{0D108BD9-81ED-4DB2-BD59-A6C34878D82A}">
                    <a16:rowId xmlns:a16="http://schemas.microsoft.com/office/drawing/2014/main" val="2418588006"/>
                  </a:ext>
                </a:extLst>
              </a:tr>
              <a:tr h="370840">
                <a:tc>
                  <a:txBody>
                    <a:bodyPr/>
                    <a:lstStyle/>
                    <a:p>
                      <a:r>
                        <a:rPr lang="en-US" sz="1600" dirty="0"/>
                        <a:t>Create necessary visuals</a:t>
                      </a:r>
                    </a:p>
                  </a:txBody>
                  <a:tcPr/>
                </a:tc>
                <a:extLst>
                  <a:ext uri="{0D108BD9-81ED-4DB2-BD59-A6C34878D82A}">
                    <a16:rowId xmlns:a16="http://schemas.microsoft.com/office/drawing/2014/main" val="15542552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Facilitate rehearsal/ensure preparedness</a:t>
                      </a:r>
                    </a:p>
                  </a:txBody>
                  <a:tcPr/>
                </a:tc>
                <a:extLst>
                  <a:ext uri="{0D108BD9-81ED-4DB2-BD59-A6C34878D82A}">
                    <a16:rowId xmlns:a16="http://schemas.microsoft.com/office/drawing/2014/main" val="113936396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Communicate research to peers</a:t>
                      </a:r>
                    </a:p>
                  </a:txBody>
                  <a:tcPr/>
                </a:tc>
                <a:extLst>
                  <a:ext uri="{0D108BD9-81ED-4DB2-BD59-A6C34878D82A}">
                    <a16:rowId xmlns:a16="http://schemas.microsoft.com/office/drawing/2014/main" val="1247516376"/>
                  </a:ext>
                </a:extLst>
              </a:tr>
            </a:tbl>
          </a:graphicData>
        </a:graphic>
      </p:graphicFrame>
      <p:graphicFrame>
        <p:nvGraphicFramePr>
          <p:cNvPr id="17" name="Content Placeholder 16">
            <a:extLst>
              <a:ext uri="{FF2B5EF4-FFF2-40B4-BE49-F238E27FC236}">
                <a16:creationId xmlns:a16="http://schemas.microsoft.com/office/drawing/2014/main" id="{185BC12C-93F8-C95E-10C0-9D995DF64E1F}"/>
              </a:ext>
            </a:extLst>
          </p:cNvPr>
          <p:cNvGraphicFramePr>
            <a:graphicFrameLocks noGrp="1"/>
          </p:cNvGraphicFramePr>
          <p:nvPr>
            <p:ph sz="half" idx="2"/>
            <p:extLst>
              <p:ext uri="{D42A27DB-BD31-4B8C-83A1-F6EECF244321}">
                <p14:modId xmlns:p14="http://schemas.microsoft.com/office/powerpoint/2010/main" val="1108135130"/>
              </p:ext>
            </p:extLst>
          </p:nvPr>
        </p:nvGraphicFramePr>
        <p:xfrm>
          <a:off x="5185316" y="1371600"/>
          <a:ext cx="3501483" cy="3337560"/>
        </p:xfrm>
        <a:graphic>
          <a:graphicData uri="http://schemas.openxmlformats.org/drawingml/2006/table">
            <a:tbl>
              <a:tblPr firstRow="1" bandRow="1">
                <a:tableStyleId>{B301B821-A1FF-4177-AEE7-76D212191A09}</a:tableStyleId>
              </a:tblPr>
              <a:tblGrid>
                <a:gridCol w="3501483">
                  <a:extLst>
                    <a:ext uri="{9D8B030D-6E8A-4147-A177-3AD203B41FA5}">
                      <a16:colId xmlns:a16="http://schemas.microsoft.com/office/drawing/2014/main" val="520322018"/>
                    </a:ext>
                  </a:extLst>
                </a:gridCol>
              </a:tblGrid>
              <a:tr h="370840">
                <a:tc>
                  <a:txBody>
                    <a:bodyPr/>
                    <a:lstStyle/>
                    <a:p>
                      <a:r>
                        <a:rPr lang="en-US" dirty="0"/>
                        <a:t>Career Element</a:t>
                      </a:r>
                    </a:p>
                  </a:txBody>
                  <a:tcPr/>
                </a:tc>
                <a:extLst>
                  <a:ext uri="{0D108BD9-81ED-4DB2-BD59-A6C34878D82A}">
                    <a16:rowId xmlns:a16="http://schemas.microsoft.com/office/drawing/2014/main" val="1047039453"/>
                  </a:ext>
                </a:extLst>
              </a:tr>
              <a:tr h="370840">
                <a:tc>
                  <a:txBody>
                    <a:bodyPr/>
                    <a:lstStyle/>
                    <a:p>
                      <a:r>
                        <a:rPr lang="en-US" sz="1600" dirty="0"/>
                        <a:t>Job Description</a:t>
                      </a:r>
                    </a:p>
                  </a:txBody>
                  <a:tcPr/>
                </a:tc>
                <a:extLst>
                  <a:ext uri="{0D108BD9-81ED-4DB2-BD59-A6C34878D82A}">
                    <a16:rowId xmlns:a16="http://schemas.microsoft.com/office/drawing/2014/main" val="1206155192"/>
                  </a:ext>
                </a:extLst>
              </a:tr>
              <a:tr h="370840">
                <a:tc>
                  <a:txBody>
                    <a:bodyPr/>
                    <a:lstStyle/>
                    <a:p>
                      <a:r>
                        <a:rPr lang="en-US" sz="1600" dirty="0"/>
                        <a:t>Education/Training Requirements</a:t>
                      </a:r>
                    </a:p>
                  </a:txBody>
                  <a:tcPr/>
                </a:tc>
                <a:extLst>
                  <a:ext uri="{0D108BD9-81ED-4DB2-BD59-A6C34878D82A}">
                    <a16:rowId xmlns:a16="http://schemas.microsoft.com/office/drawing/2014/main" val="1738034254"/>
                  </a:ext>
                </a:extLst>
              </a:tr>
              <a:tr h="370840">
                <a:tc>
                  <a:txBody>
                    <a:bodyPr/>
                    <a:lstStyle/>
                    <a:p>
                      <a:r>
                        <a:rPr lang="en-US" sz="1600" dirty="0"/>
                        <a:t>Career Pathway</a:t>
                      </a:r>
                    </a:p>
                  </a:txBody>
                  <a:tcPr/>
                </a:tc>
                <a:extLst>
                  <a:ext uri="{0D108BD9-81ED-4DB2-BD59-A6C34878D82A}">
                    <a16:rowId xmlns:a16="http://schemas.microsoft.com/office/drawing/2014/main" val="420365940"/>
                  </a:ext>
                </a:extLst>
              </a:tr>
              <a:tr h="370840">
                <a:tc>
                  <a:txBody>
                    <a:bodyPr/>
                    <a:lstStyle/>
                    <a:p>
                      <a:r>
                        <a:rPr lang="en-US" sz="1600" dirty="0"/>
                        <a:t>Expected Salary</a:t>
                      </a:r>
                    </a:p>
                  </a:txBody>
                  <a:tcPr/>
                </a:tc>
                <a:extLst>
                  <a:ext uri="{0D108BD9-81ED-4DB2-BD59-A6C34878D82A}">
                    <a16:rowId xmlns:a16="http://schemas.microsoft.com/office/drawing/2014/main" val="2559402531"/>
                  </a:ext>
                </a:extLst>
              </a:tr>
              <a:tr h="370840">
                <a:tc>
                  <a:txBody>
                    <a:bodyPr/>
                    <a:lstStyle/>
                    <a:p>
                      <a:r>
                        <a:rPr lang="en-US" sz="1600" dirty="0"/>
                        <a:t>What Do They Do?</a:t>
                      </a:r>
                    </a:p>
                  </a:txBody>
                  <a:tcPr/>
                </a:tc>
                <a:extLst>
                  <a:ext uri="{0D108BD9-81ED-4DB2-BD59-A6C34878D82A}">
                    <a16:rowId xmlns:a16="http://schemas.microsoft.com/office/drawing/2014/main" val="401256543"/>
                  </a:ext>
                </a:extLst>
              </a:tr>
              <a:tr h="370840">
                <a:tc>
                  <a:txBody>
                    <a:bodyPr/>
                    <a:lstStyle/>
                    <a:p>
                      <a:r>
                        <a:rPr lang="en-US" sz="1600" dirty="0"/>
                        <a:t>Where Do They Work?</a:t>
                      </a:r>
                    </a:p>
                  </a:txBody>
                  <a:tcPr/>
                </a:tc>
                <a:extLst>
                  <a:ext uri="{0D108BD9-81ED-4DB2-BD59-A6C34878D82A}">
                    <a16:rowId xmlns:a16="http://schemas.microsoft.com/office/drawing/2014/main" val="135904804"/>
                  </a:ext>
                </a:extLst>
              </a:tr>
              <a:tr h="370840">
                <a:tc>
                  <a:txBody>
                    <a:bodyPr/>
                    <a:lstStyle/>
                    <a:p>
                      <a:r>
                        <a:rPr lang="en-US" sz="1600" dirty="0"/>
                        <a:t>Important Qualities</a:t>
                      </a:r>
                    </a:p>
                  </a:txBody>
                  <a:tcPr/>
                </a:tc>
                <a:extLst>
                  <a:ext uri="{0D108BD9-81ED-4DB2-BD59-A6C34878D82A}">
                    <a16:rowId xmlns:a16="http://schemas.microsoft.com/office/drawing/2014/main" val="2953706712"/>
                  </a:ext>
                </a:extLst>
              </a:tr>
              <a:tr h="370840">
                <a:tc>
                  <a:txBody>
                    <a:bodyPr/>
                    <a:lstStyle/>
                    <a:p>
                      <a:r>
                        <a:rPr lang="en-US" sz="1600" dirty="0"/>
                        <a:t>Similar Jobs</a:t>
                      </a:r>
                    </a:p>
                  </a:txBody>
                  <a:tcPr/>
                </a:tc>
                <a:extLst>
                  <a:ext uri="{0D108BD9-81ED-4DB2-BD59-A6C34878D82A}">
                    <a16:rowId xmlns:a16="http://schemas.microsoft.com/office/drawing/2014/main" val="3974775771"/>
                  </a:ext>
                </a:extLst>
              </a:tr>
            </a:tbl>
          </a:graphicData>
        </a:graphic>
      </p:graphicFrame>
    </p:spTree>
    <p:extLst>
      <p:ext uri="{BB962C8B-B14F-4D97-AF65-F5344CB8AC3E}">
        <p14:creationId xmlns:p14="http://schemas.microsoft.com/office/powerpoint/2010/main" val="4106265294"/>
      </p:ext>
    </p:extLst>
  </p:cSld>
  <p:clrMapOvr>
    <a:masterClrMapping/>
  </p:clrMapOvr>
</p:sld>
</file>

<file path=ppt/theme/theme1.xml><?xml version="1.0" encoding="utf-8"?>
<a:theme xmlns:a="http://schemas.openxmlformats.org/drawingml/2006/main" name="Custom Design">
  <a:themeElements>
    <a:clrScheme name="TRANE">
      <a:dk1>
        <a:srgbClr val="000000"/>
      </a:dk1>
      <a:lt1>
        <a:srgbClr val="FFFFFF"/>
      </a:lt1>
      <a:dk2>
        <a:srgbClr val="BFBFBF"/>
      </a:dk2>
      <a:lt2>
        <a:srgbClr val="E7E6E6"/>
      </a:lt2>
      <a:accent1>
        <a:srgbClr val="6400FF"/>
      </a:accent1>
      <a:accent2>
        <a:srgbClr val="000FF5"/>
      </a:accent2>
      <a:accent3>
        <a:srgbClr val="0AD2AF"/>
      </a:accent3>
      <a:accent4>
        <a:srgbClr val="50F0EB"/>
      </a:accent4>
      <a:accent5>
        <a:srgbClr val="FFCD00"/>
      </a:accent5>
      <a:accent6>
        <a:srgbClr val="FF8C00"/>
      </a:accent6>
      <a:hlink>
        <a:srgbClr val="1F61A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0b5f8546-f232-423b-b5ab-b50858856574" xsi:nil="true"/>
    <Thumbnail xmlns="0b5f8546-f232-423b-b5ab-b50858856574">
      <Url xsi:nil="true"/>
      <Description xsi:nil="true"/>
    </Thumbnail>
    <Date xmlns="0b5f8546-f232-423b-b5ab-b50858856574" xsi:nil="true"/>
    <lcf76f155ced4ddcb4097134ff3c332f xmlns="0b5f8546-f232-423b-b5ab-b50858856574">
      <Terms xmlns="http://schemas.microsoft.com/office/infopath/2007/PartnerControls"/>
    </lcf76f155ced4ddcb4097134ff3c332f>
    <TaxCatchAll xmlns="2f80ae54-6d9f-4f2a-b7e8-58987361d6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0CF659410E6A45AEE53BA4746D6574" ma:contentTypeVersion="24" ma:contentTypeDescription="Create a new document." ma:contentTypeScope="" ma:versionID="d514f90fc1ea8146427808cbe49eb5ff">
  <xsd:schema xmlns:xsd="http://www.w3.org/2001/XMLSchema" xmlns:xs="http://www.w3.org/2001/XMLSchema" xmlns:p="http://schemas.microsoft.com/office/2006/metadata/properties" xmlns:ns1="http://schemas.microsoft.com/sharepoint/v3" xmlns:ns2="0b5f8546-f232-423b-b5ab-b50858856574" xmlns:ns3="2f80ae54-6d9f-4f2a-b7e8-58987361d6c8" targetNamespace="http://schemas.microsoft.com/office/2006/metadata/properties" ma:root="true" ma:fieldsID="01b87b8286ea2f8b1017716f139840d8" ns1:_="" ns2:_="" ns3:_="">
    <xsd:import namespace="http://schemas.microsoft.com/sharepoint/v3"/>
    <xsd:import namespace="0b5f8546-f232-423b-b5ab-b50858856574"/>
    <xsd:import namespace="2f80ae54-6d9f-4f2a-b7e8-58987361d6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1:_ip_UnifiedCompliancePolicyProperties" minOccurs="0"/>
                <xsd:element ref="ns1:_ip_UnifiedCompliancePolicyUIAction" minOccurs="0"/>
                <xsd:element ref="ns2:_Flow_SignoffStatus" minOccurs="0"/>
                <xsd:element ref="ns2:Thumbnail"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5f8546-f232-423b-b5ab-b50858856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Thumbnail" ma:index="23"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0e2632be-9afe-4413-97a4-1beac40da1be"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80ae54-6d9f-4f2a-b7e8-58987361d6c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5331066-9ac8-4d31-8790-2961f3c8780c}" ma:internalName="TaxCatchAll" ma:showField="CatchAllData" ma:web="2f80ae54-6d9f-4f2a-b7e8-58987361d6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3589DD-34FB-4995-8418-1190E39AF981}">
  <ds:schemaRefs>
    <ds:schemaRef ds:uri="0b5f8546-f232-423b-b5ab-b50858856574"/>
    <ds:schemaRef ds:uri="http://schemas.microsoft.com/office/2006/metadata/properties"/>
    <ds:schemaRef ds:uri="http://purl.org/dc/dcmitype/"/>
    <ds:schemaRef ds:uri="http://purl.org/dc/terms/"/>
    <ds:schemaRef ds:uri="http://purl.org/dc/elements/1.1/"/>
    <ds:schemaRef ds:uri="http://www.w3.org/XML/1998/namespace"/>
    <ds:schemaRef ds:uri="http://schemas.microsoft.com/sharepoint/v3"/>
    <ds:schemaRef ds:uri="2f80ae54-6d9f-4f2a-b7e8-58987361d6c8"/>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1433532-96D3-4A56-8F53-16A09FF36476}">
  <ds:schemaRefs>
    <ds:schemaRef ds:uri="http://schemas.microsoft.com/sharepoint/v3/contenttype/forms"/>
  </ds:schemaRefs>
</ds:datastoreItem>
</file>

<file path=customXml/itemProps3.xml><?xml version="1.0" encoding="utf-8"?>
<ds:datastoreItem xmlns:ds="http://schemas.openxmlformats.org/officeDocument/2006/customXml" ds:itemID="{5F25C5AA-251E-4D30-955C-59DFC8FD4F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b5f8546-f232-423b-b5ab-b50858856574"/>
    <ds:schemaRef ds:uri="2f80ae54-6d9f-4f2a-b7e8-58987361d6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21214</TotalTime>
  <Words>1741</Words>
  <Application>Microsoft Office PowerPoint</Application>
  <PresentationFormat>On-screen Show (4:3)</PresentationFormat>
  <Paragraphs>119</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Custom Design</vt:lpstr>
      <vt:lpstr>Career Exploration</vt:lpstr>
      <vt:lpstr>Turn and Talk</vt:lpstr>
      <vt:lpstr>Pathway to the Future</vt:lpstr>
      <vt:lpstr>Collaborative Teams</vt:lpstr>
      <vt:lpstr>Career Exploration Road Map</vt:lpstr>
      <vt:lpstr>Career Selection</vt:lpstr>
      <vt:lpstr>Task Delegation</vt:lpstr>
      <vt:lpstr>Communicating Your Research</vt:lpstr>
      <vt:lpstr>Ready… Set…</vt:lpstr>
      <vt:lpstr>Present!</vt:lpstr>
      <vt:lpstr>Take Time to Reflect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Laura Sobrado</dc:creator>
  <cp:keywords/>
  <dc:description/>
  <cp:lastModifiedBy>Becky McCarthy</cp:lastModifiedBy>
  <cp:revision>613</cp:revision>
  <dcterms:created xsi:type="dcterms:W3CDTF">2018-10-31T19:03:45Z</dcterms:created>
  <dcterms:modified xsi:type="dcterms:W3CDTF">2024-09-26T18:31:34Z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0x010100560CF659410E6A45AEE53BA4746D6574</vt:lpwstr>
  </property>
</Properties>
</file>